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48" r:id="rId5"/>
  </p:sldMasterIdLst>
  <p:notesMasterIdLst>
    <p:notesMasterId r:id="rId33"/>
  </p:notesMasterIdLst>
  <p:sldIdLst>
    <p:sldId id="256" r:id="rId6"/>
    <p:sldId id="342" r:id="rId7"/>
    <p:sldId id="341" r:id="rId8"/>
    <p:sldId id="343" r:id="rId9"/>
    <p:sldId id="344" r:id="rId10"/>
    <p:sldId id="345" r:id="rId11"/>
    <p:sldId id="346" r:id="rId12"/>
    <p:sldId id="354" r:id="rId13"/>
    <p:sldId id="347" r:id="rId14"/>
    <p:sldId id="353" r:id="rId15"/>
    <p:sldId id="348" r:id="rId16"/>
    <p:sldId id="358" r:id="rId17"/>
    <p:sldId id="350" r:id="rId18"/>
    <p:sldId id="380" r:id="rId19"/>
    <p:sldId id="383" r:id="rId20"/>
    <p:sldId id="384" r:id="rId21"/>
    <p:sldId id="362" r:id="rId22"/>
    <p:sldId id="369" r:id="rId23"/>
    <p:sldId id="370" r:id="rId24"/>
    <p:sldId id="372" r:id="rId25"/>
    <p:sldId id="376" r:id="rId26"/>
    <p:sldId id="373" r:id="rId27"/>
    <p:sldId id="377" r:id="rId28"/>
    <p:sldId id="375" r:id="rId29"/>
    <p:sldId id="379" r:id="rId30"/>
    <p:sldId id="368" r:id="rId31"/>
    <p:sldId id="325" r:id="rId32"/>
  </p:sldIdLst>
  <p:sldSz cx="12192000" cy="6858000"/>
  <p:notesSz cx="6858000" cy="9144000"/>
  <p:embeddedFontLst>
    <p:embeddedFont>
      <p:font typeface="Tahoma" panose="020B0604030504040204" pitchFamily="3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h8/82eY7XL6lsqYtJUol3/sSK9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1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3F3CA4-08CF-4922-B019-3432516A2318}" v="1178" dt="2025-11-16T03:31:15.218"/>
    <p1510:client id="{9FE4F844-67F8-1D20-7DD4-F127ACDD97E3}" v="16" dt="2025-11-16T01:31:16.235"/>
    <p1510:client id="{C9F68338-D7CE-486D-91BF-8E9BD4FABD89}" v="369" dt="2025-11-16T02:23:05.206"/>
    <p1510:client id="{E19242CC-0CC2-4152-B4CA-235CA2A56C48}" v="226" dt="2025-11-16T03:58:34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60" Type="http://customschemas.google.com/relationships/presentationmetadata" Target="metadata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E8000DBF-75D8-A317-5A4C-97441F4AC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412D0F23-E6A6-DF31-A4EA-E2D7E38E8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D163A0CC-F43A-1902-12AE-2B4C0EC19E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048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8FDEDD2D-123F-38BD-18CF-3C9BB7F8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0CD4470E-3442-CF21-0AF6-DE3ECD9DBF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06CC7359-174F-5D67-8888-2E3EED4D6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0776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391F3A75-F03B-083F-2A7F-6FEE54B86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E54D3A79-D573-44E8-D019-B8F4F439F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3B5E1D6B-9EC7-216A-EAF8-CA82891005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774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7B378E8A-297F-8F60-B381-548BC797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F7509E03-CDF3-8C6E-9E05-219DCF85C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ED8ABCE1-B2F6-FC04-3F51-50C2B2E9B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034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781550B2-321D-F30A-4138-7093BD03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DC2A2698-3F72-E1C7-1E95-33FD3CA2F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F6F6FA3C-CF85-8C3F-C19F-A97948825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527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C7CA203A-94FE-E7EB-51DC-1C423C36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302292F8-5205-B48F-7696-D223A247CF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35FC0B2E-50B5-43D7-E9F9-7A2EA0F41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366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9BE54DB6-FAC3-1FBC-5E91-673383C7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725B0AEF-5187-0B8C-062A-FDAA33E6B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07F46B23-3F01-3600-F52A-88A977B9F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198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085A1C14-CA50-249B-0689-D455BAEFB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9967CE00-B4FA-11CD-F21F-052187680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575B0088-6B32-3980-68A8-746D8C6592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52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7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23A25-CC4E-68B2-F548-1B9FE305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5AD51B-AB89-1B43-FB4B-F3C2A51F6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4E2C38D-EB3D-936C-19FD-35D546DF6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BFBA25-2C28-BC5D-E322-F087069D53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676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BA58-772C-251A-D910-2BDE83E3E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3AC89B-90C1-447D-0359-9255D498C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5D58D0-F189-19A3-8522-8EAEA3F98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6F91DD-A63C-FA5C-F2E6-81878A88AD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3392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6AAC-F424-CC90-9882-88B6B4414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8488AB1-5FE0-8DCA-B70D-63D2C9D4B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8D97769-8186-CAE5-1524-DA142750A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FE7220-ABF8-34F3-2EA3-1C757D20AB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959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F104B-B064-5A6D-9884-46775FFA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89241CC-BE8A-5A15-DB9D-E5BFAE5D8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73FC61-6065-0C33-4778-6474A367C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2BCBAD-A8C1-B6F8-14A9-0BC0E0DC05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0652919-08A4-4A8F-B561-8C5DC1ED544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995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2757E7C5-1DEE-DB56-22CF-FD8F3AC7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51B710A0-1428-27E7-E2C8-3BF8354F5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166B69DB-3FEF-87CF-9EC4-BA83C019B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98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C6B4B472-997B-F088-16AE-FB745B72B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E840467B-9349-B86F-341B-0937FF075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5834E792-A98A-4523-0696-6A5C72C8E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00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E05E4AF0-7C0E-25DF-0D72-3679BE01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61B297DE-7A59-A5BB-8EA7-A57CA5A1D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4BF2980D-C1EB-6A9C-24DC-4706872C67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825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19428549-61B0-EE7F-DA5D-BA6C5D4C0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3a23e9cc_0_2:notes">
            <a:extLst>
              <a:ext uri="{FF2B5EF4-FFF2-40B4-BE49-F238E27FC236}">
                <a16:creationId xmlns:a16="http://schemas.microsoft.com/office/drawing/2014/main" id="{CB6D4423-BB7D-5596-CABD-20AECF78A1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f3a23e9cc_0_2:notes">
            <a:extLst>
              <a:ext uri="{FF2B5EF4-FFF2-40B4-BE49-F238E27FC236}">
                <a16:creationId xmlns:a16="http://schemas.microsoft.com/office/drawing/2014/main" id="{B19BA6CA-26BE-93A5-B686-DC382CC20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73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6F43A-C653-FA77-A01C-381705D0D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06B804-9D7E-F21C-152E-01A747FFE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3B3654-2F8E-9E49-4798-4E0C2A24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34EEDF-B44F-0E30-AB19-2A14611C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F70BF7-44C7-33C5-5A26-45FC75E5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446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DF817C-2F93-C76A-59E6-4922C07E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DA4CB4-3DA9-73CB-604E-375D385F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54FE4-2237-7BA1-BBB7-BF70DE8AB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08CF6-71EE-4634-B39E-3ED9F79FB31F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0AA6A4-28DA-9DD5-EF6A-BE84486F3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590E1B-6D4E-B04D-FD10-142D2BD2B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728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economipedia.com/definiciones/muestreo.html" TargetMode="External"/><Relationship Id="rId3" Type="http://schemas.openxmlformats.org/officeDocument/2006/relationships/hyperlink" Target="https://humanidades.com/observacion/" TargetMode="External"/><Relationship Id="rId7" Type="http://schemas.openxmlformats.org/officeDocument/2006/relationships/hyperlink" Target="https://www.significados.com/investigacion-documental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legsa.com.ar/Dic/monitoreo_del_sitio_web.php#gsc.tab=0" TargetMode="External"/><Relationship Id="rId5" Type="http://schemas.openxmlformats.org/officeDocument/2006/relationships/hyperlink" Target="https://concepto.de/encuesta/" TargetMode="External"/><Relationship Id="rId10" Type="http://schemas.openxmlformats.org/officeDocument/2006/relationships/hyperlink" Target="https://edea.juntadeandalucia.es/bancorecursos/file/00bf7c9d-90e4-4665-b6c5-09c91749a989/1/es-an_2017022012_9122843.zip/51_ciclo_de_vida_clsico_o_en_cascada.html" TargetMode="External"/><Relationship Id="rId4" Type="http://schemas.openxmlformats.org/officeDocument/2006/relationships/hyperlink" Target="https://concepto.de/entrevista/" TargetMode="External"/><Relationship Id="rId9" Type="http://schemas.openxmlformats.org/officeDocument/2006/relationships/hyperlink" Target="https://asana.com/es/resources/project-management-methodologi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39900" y="3149649"/>
            <a:ext cx="10912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60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Tech-Solutions</a:t>
            </a:r>
            <a:endParaRPr lang="es-ES" sz="36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4305F3DF-6E3E-D8C8-10A9-ECD9F51B0195}"/>
              </a:ext>
            </a:extLst>
          </p:cNvPr>
          <p:cNvSpPr txBox="1"/>
          <p:nvPr/>
        </p:nvSpPr>
        <p:spPr>
          <a:xfrm>
            <a:off x="639900" y="4165271"/>
            <a:ext cx="1091220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Integrantes:</a:t>
            </a:r>
          </a:p>
          <a:p>
            <a:pPr algn="ctr">
              <a:lnSpc>
                <a:spcPct val="150000"/>
              </a:lnSpc>
            </a:pPr>
            <a:r>
              <a:rPr lang="es-ES" sz="20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-Nikol Alexandra Velandia Ortiz     - Lauren Sofia Oviedo Garces</a:t>
            </a:r>
          </a:p>
          <a:p>
            <a:pPr algn="ctr">
              <a:lnSpc>
                <a:spcPct val="150000"/>
              </a:lnSpc>
            </a:pPr>
            <a:r>
              <a:rPr lang="es-ES" sz="20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-Yerson Alexis Solano Alfonso    </a:t>
            </a:r>
            <a:endParaRPr lang="es-ES" sz="4000" b="1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9DCA4-0430-7800-22D3-D8C70DB94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56F3B0-822C-10A8-C259-DB299CD22BD0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Requerimientos</a:t>
            </a:r>
          </a:p>
        </p:txBody>
      </p:sp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113509CF-A35F-A315-E75A-800045C865C2}"/>
              </a:ext>
            </a:extLst>
          </p:cNvPr>
          <p:cNvSpPr/>
          <p:nvPr/>
        </p:nvSpPr>
        <p:spPr>
          <a:xfrm>
            <a:off x="5954460" y="1869668"/>
            <a:ext cx="4978857" cy="41663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 y empleado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ángulo: esquinas diagonales cortadas 3">
            <a:extLst>
              <a:ext uri="{FF2B5EF4-FFF2-40B4-BE49-F238E27FC236}">
                <a16:creationId xmlns:a16="http://schemas.microsoft.com/office/drawing/2014/main" id="{B11D20D6-1D49-C16A-0CFA-A54FE10193FC}"/>
              </a:ext>
            </a:extLst>
          </p:cNvPr>
          <p:cNvSpPr/>
          <p:nvPr/>
        </p:nvSpPr>
        <p:spPr>
          <a:xfrm>
            <a:off x="4703664" y="5814560"/>
            <a:ext cx="4978856" cy="415246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Facturas</a:t>
            </a:r>
            <a:endParaRPr lang="es-CO" sz="15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D912391D-434B-68A6-65C3-0F090A4A35BB}"/>
              </a:ext>
            </a:extLst>
          </p:cNvPr>
          <p:cNvSpPr/>
          <p:nvPr/>
        </p:nvSpPr>
        <p:spPr>
          <a:xfrm>
            <a:off x="4703663" y="4707848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657423FC-A91C-6CA0-A27D-C18A8102B7AF}"/>
              </a:ext>
            </a:extLst>
          </p:cNvPr>
          <p:cNvSpPr/>
          <p:nvPr/>
        </p:nvSpPr>
        <p:spPr>
          <a:xfrm>
            <a:off x="5954460" y="4154491"/>
            <a:ext cx="4978856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Proveedores</a:t>
            </a:r>
            <a:endParaRPr lang="es-CO" sz="15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0865BEB6-0FA0-6867-64F1-F1284DCD0752}"/>
              </a:ext>
            </a:extLst>
          </p:cNvPr>
          <p:cNvSpPr/>
          <p:nvPr/>
        </p:nvSpPr>
        <p:spPr>
          <a:xfrm>
            <a:off x="4703663" y="3601134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Inventario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0FA6EE07-08C6-5D41-315B-D455AFCE11BE}"/>
              </a:ext>
            </a:extLst>
          </p:cNvPr>
          <p:cNvSpPr/>
          <p:nvPr/>
        </p:nvSpPr>
        <p:spPr>
          <a:xfrm>
            <a:off x="4703663" y="2451226"/>
            <a:ext cx="4978857" cy="416635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Empleados</a:t>
            </a:r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2DCFCD36-7BDE-10D6-02DC-EA76BB224D7F}"/>
              </a:ext>
            </a:extLst>
          </p:cNvPr>
          <p:cNvSpPr/>
          <p:nvPr/>
        </p:nvSpPr>
        <p:spPr>
          <a:xfrm>
            <a:off x="843538" y="3286760"/>
            <a:ext cx="1946265" cy="752317"/>
          </a:xfrm>
          <a:prstGeom prst="snip2DiagRect">
            <a:avLst/>
          </a:prstGeom>
          <a:solidFill>
            <a:srgbClr val="92D050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Funcionales</a:t>
            </a:r>
          </a:p>
        </p:txBody>
      </p: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EBE6F036-E3AA-34E3-6BD6-BC8A5DCA820A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2789803" y="2077985"/>
            <a:ext cx="3164657" cy="1584934"/>
          </a:xfrm>
          <a:prstGeom prst="curvedConnector3">
            <a:avLst>
              <a:gd name="adj1" fmla="val 25922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ado 31">
            <a:extLst>
              <a:ext uri="{FF2B5EF4-FFF2-40B4-BE49-F238E27FC236}">
                <a16:creationId xmlns:a16="http://schemas.microsoft.com/office/drawing/2014/main" id="{8C0F84D2-554D-318A-453E-D095919575C8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2789803" y="2659544"/>
            <a:ext cx="1913860" cy="1003375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1395FB4D-5E12-A29D-1CBC-17BCAFE49084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>
            <a:off x="2789803" y="3662919"/>
            <a:ext cx="1913860" cy="13903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curvado 41">
            <a:extLst>
              <a:ext uri="{FF2B5EF4-FFF2-40B4-BE49-F238E27FC236}">
                <a16:creationId xmlns:a16="http://schemas.microsoft.com/office/drawing/2014/main" id="{401CC3C9-B773-1A22-B8F5-0CEC2065A020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>
            <a:off x="2789803" y="3662919"/>
            <a:ext cx="1913860" cy="124575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curvado 45">
            <a:extLst>
              <a:ext uri="{FF2B5EF4-FFF2-40B4-BE49-F238E27FC236}">
                <a16:creationId xmlns:a16="http://schemas.microsoft.com/office/drawing/2014/main" id="{E32EE9C5-47AD-334D-5664-A701A52F1ABE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>
            <a:off x="2789803" y="3662919"/>
            <a:ext cx="1913861" cy="2359264"/>
          </a:xfrm>
          <a:prstGeom prst="curvedConnector3">
            <a:avLst>
              <a:gd name="adj1" fmla="val 28765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diagonales cortadas 14">
            <a:extLst>
              <a:ext uri="{FF2B5EF4-FFF2-40B4-BE49-F238E27FC236}">
                <a16:creationId xmlns:a16="http://schemas.microsoft.com/office/drawing/2014/main" id="{08FD1368-C6F4-7603-1095-684EDA848588}"/>
              </a:ext>
            </a:extLst>
          </p:cNvPr>
          <p:cNvSpPr/>
          <p:nvPr/>
        </p:nvSpPr>
        <p:spPr>
          <a:xfrm>
            <a:off x="5923980" y="3019575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Productos</a:t>
            </a:r>
          </a:p>
        </p:txBody>
      </p:sp>
      <p:sp>
        <p:nvSpPr>
          <p:cNvPr id="17" name="Rectángulo: esquinas diagonales cortadas 16">
            <a:extLst>
              <a:ext uri="{FF2B5EF4-FFF2-40B4-BE49-F238E27FC236}">
                <a16:creationId xmlns:a16="http://schemas.microsoft.com/office/drawing/2014/main" id="{9061D180-2925-E1CF-4BE6-0FFCDA22C3F3}"/>
              </a:ext>
            </a:extLst>
          </p:cNvPr>
          <p:cNvSpPr/>
          <p:nvPr/>
        </p:nvSpPr>
        <p:spPr>
          <a:xfrm>
            <a:off x="5954460" y="5261204"/>
            <a:ext cx="4978857" cy="40164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Ventas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2F51AC90-D8B7-68E6-1B2B-0C3329A9CB33}"/>
              </a:ext>
            </a:extLst>
          </p:cNvPr>
          <p:cNvCxnSpPr>
            <a:cxnSpLocks/>
            <a:stCxn id="9" idx="0"/>
            <a:endCxn id="15" idx="2"/>
          </p:cNvCxnSpPr>
          <p:nvPr/>
        </p:nvCxnSpPr>
        <p:spPr>
          <a:xfrm flipV="1">
            <a:off x="2789803" y="3220397"/>
            <a:ext cx="3134177" cy="44252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EC0453A1-94E2-07E2-3CB2-C751F6702F17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>
            <a:off x="2789803" y="3662919"/>
            <a:ext cx="3164657" cy="692394"/>
          </a:xfrm>
          <a:prstGeom prst="curvedConnector3">
            <a:avLst>
              <a:gd name="adj1" fmla="val 32985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53D30C15-E4E4-C2BF-CADB-0FDE6D620631}"/>
              </a:ext>
            </a:extLst>
          </p:cNvPr>
          <p:cNvCxnSpPr>
            <a:cxnSpLocks/>
            <a:stCxn id="9" idx="0"/>
            <a:endCxn id="17" idx="2"/>
          </p:cNvCxnSpPr>
          <p:nvPr/>
        </p:nvCxnSpPr>
        <p:spPr>
          <a:xfrm>
            <a:off x="2789803" y="3662919"/>
            <a:ext cx="3164657" cy="1799107"/>
          </a:xfrm>
          <a:prstGeom prst="curvedConnector3">
            <a:avLst>
              <a:gd name="adj1" fmla="val 24316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4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176B5-7D4F-B8E0-40B5-D2900FA21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: esquinas diagonales cortadas 41">
            <a:extLst>
              <a:ext uri="{FF2B5EF4-FFF2-40B4-BE49-F238E27FC236}">
                <a16:creationId xmlns:a16="http://schemas.microsoft.com/office/drawing/2014/main" id="{8553A550-8B91-7815-6EC3-E3944DC194A6}"/>
              </a:ext>
            </a:extLst>
          </p:cNvPr>
          <p:cNvSpPr/>
          <p:nvPr/>
        </p:nvSpPr>
        <p:spPr>
          <a:xfrm>
            <a:off x="7248999" y="2318538"/>
            <a:ext cx="4541520" cy="415848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5EB5DE1-FA7C-19AA-4A5E-5000C4C89E2F}"/>
              </a:ext>
            </a:extLst>
          </p:cNvPr>
          <p:cNvSpPr/>
          <p:nvPr/>
        </p:nvSpPr>
        <p:spPr>
          <a:xfrm>
            <a:off x="7614267" y="1552521"/>
            <a:ext cx="3535680" cy="38512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Casos de uso</a:t>
            </a:r>
          </a:p>
        </p:txBody>
      </p:sp>
      <p:cxnSp>
        <p:nvCxnSpPr>
          <p:cNvPr id="44" name="Conector: curvado 43">
            <a:extLst>
              <a:ext uri="{FF2B5EF4-FFF2-40B4-BE49-F238E27FC236}">
                <a16:creationId xmlns:a16="http://schemas.microsoft.com/office/drawing/2014/main" id="{99EB4FBD-436A-A427-F048-475F70AD7706}"/>
              </a:ext>
            </a:extLst>
          </p:cNvPr>
          <p:cNvCxnSpPr>
            <a:cxnSpLocks/>
            <a:stCxn id="43" idx="4"/>
            <a:endCxn id="42" idx="3"/>
          </p:cNvCxnSpPr>
          <p:nvPr/>
        </p:nvCxnSpPr>
        <p:spPr>
          <a:xfrm rot="16200000" flipH="1">
            <a:off x="9260487" y="2059265"/>
            <a:ext cx="380893" cy="13765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F95C4084-D596-DDD5-F536-72C8A1505939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Diagramas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F0DA23D7-9888-136C-EAB4-962E1A60A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94" y="2417021"/>
            <a:ext cx="2942129" cy="3918757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AC66DD0-1CEE-62FA-3A0E-5A733AD79EE4}"/>
              </a:ext>
            </a:extLst>
          </p:cNvPr>
          <p:cNvSpPr/>
          <p:nvPr/>
        </p:nvSpPr>
        <p:spPr>
          <a:xfrm>
            <a:off x="490796" y="1666092"/>
            <a:ext cx="3535680" cy="38512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entidad relación</a:t>
            </a:r>
            <a:endParaRPr lang="es-CO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ángulo: esquinas diagonales cortadas 3">
            <a:extLst>
              <a:ext uri="{FF2B5EF4-FFF2-40B4-BE49-F238E27FC236}">
                <a16:creationId xmlns:a16="http://schemas.microsoft.com/office/drawing/2014/main" id="{B62D794B-7457-7F3B-F841-66830E292A1A}"/>
              </a:ext>
            </a:extLst>
          </p:cNvPr>
          <p:cNvSpPr/>
          <p:nvPr/>
        </p:nvSpPr>
        <p:spPr>
          <a:xfrm>
            <a:off x="490796" y="2318538"/>
            <a:ext cx="4541520" cy="415848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518C1D51-9B29-1664-BDA0-F590C1BBA9BD}"/>
              </a:ext>
            </a:extLst>
          </p:cNvPr>
          <p:cNvCxnSpPr>
            <a:cxnSpLocks/>
            <a:stCxn id="2" idx="4"/>
            <a:endCxn id="4" idx="3"/>
          </p:cNvCxnSpPr>
          <p:nvPr/>
        </p:nvCxnSpPr>
        <p:spPr>
          <a:xfrm rot="16200000" flipH="1">
            <a:off x="2376435" y="1933417"/>
            <a:ext cx="267322" cy="50292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Diagrama, Escala de tiempo&#10;&#10;El contenido generado por IA puede ser incorrecto.">
            <a:extLst>
              <a:ext uri="{FF2B5EF4-FFF2-40B4-BE49-F238E27FC236}">
                <a16:creationId xmlns:a16="http://schemas.microsoft.com/office/drawing/2014/main" id="{385030F5-1D3B-39F2-933C-956A8A651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635" y="2454892"/>
            <a:ext cx="3181841" cy="38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5C660C-B0D0-AAAA-5654-EABBBCD5D4EC}"/>
              </a:ext>
            </a:extLst>
          </p:cNvPr>
          <p:cNvSpPr txBox="1"/>
          <p:nvPr/>
        </p:nvSpPr>
        <p:spPr>
          <a:xfrm>
            <a:off x="1032542" y="882561"/>
            <a:ext cx="5817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endParaRPr lang="es-CO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75C922-4B88-E64D-CA13-E3B62FE17685}"/>
              </a:ext>
            </a:extLst>
          </p:cNvPr>
          <p:cNvSpPr txBox="1"/>
          <p:nvPr/>
        </p:nvSpPr>
        <p:spPr>
          <a:xfrm>
            <a:off x="10577670" y="612844"/>
            <a:ext cx="581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</a:t>
            </a:r>
          </a:p>
          <a:p>
            <a:pPr algn="ctr"/>
            <a:endParaRPr lang="es-CO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s-CO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LÓGICO</a:t>
            </a:r>
            <a:endParaRPr lang="es-CO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BAFEC448-1828-E0C4-8EF6-50BB12F6B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224" y="536726"/>
            <a:ext cx="8416412" cy="57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7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0F70771-9B82-B2D6-3964-930FADC61FA8}"/>
              </a:ext>
            </a:extLst>
          </p:cNvPr>
          <p:cNvSpPr txBox="1"/>
          <p:nvPr/>
        </p:nvSpPr>
        <p:spPr>
          <a:xfrm>
            <a:off x="1974376" y="2793714"/>
            <a:ext cx="8243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Sentencias SQL</a:t>
            </a:r>
            <a:endParaRPr lang="es-CO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5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DD55B76D-3A2F-FE19-991A-4EFF628C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9F4ED77-BEAB-3FF9-6217-62E926324782}"/>
              </a:ext>
            </a:extLst>
          </p:cNvPr>
          <p:cNvSpPr txBox="1"/>
          <p:nvPr/>
        </p:nvSpPr>
        <p:spPr>
          <a:xfrm>
            <a:off x="312434" y="108286"/>
            <a:ext cx="916230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CONSULTA 1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Wingdings" panose="05000000000000000000" pitchFamily="2" charset="2"/>
              </a:rPr>
              <a:t> 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Productos con menor venta por categoría y mes</a:t>
            </a:r>
            <a:endParaRPr lang="es-CO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ea typeface="Tahoma"/>
              <a:cs typeface="Tahoma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0F159A-75BD-CC9E-E44C-CF4C8EB7F3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4844"/>
          <a:stretch>
            <a:fillRect/>
          </a:stretch>
        </p:blipFill>
        <p:spPr>
          <a:xfrm>
            <a:off x="1125386" y="2731717"/>
            <a:ext cx="4356366" cy="203476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D76E21-2CC6-9911-06DA-4ECBD43AD1C5}"/>
              </a:ext>
            </a:extLst>
          </p:cNvPr>
          <p:cNvSpPr txBox="1"/>
          <p:nvPr/>
        </p:nvSpPr>
        <p:spPr>
          <a:xfrm>
            <a:off x="665805" y="1452205"/>
            <a:ext cx="110744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7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Problemática: </a:t>
            </a:r>
            <a:r>
              <a:rPr lang="es-MX" sz="17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empresa desea averiguar cuáles son los productos de su almacén que tienen baja demanda, según su categoría y mes, generando acumulación de inventario, capital detenido y compras innecesarias:</a:t>
            </a:r>
          </a:p>
          <a:p>
            <a:br>
              <a:rPr lang="es-CO" sz="17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CO" sz="17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ED9416-10D3-E580-B10D-A68D1FAA2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88" y="2242972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Consulta: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6F4B1F8-22B4-2367-557C-6EBE931114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279"/>
          <a:stretch>
            <a:fillRect/>
          </a:stretch>
        </p:blipFill>
        <p:spPr>
          <a:xfrm>
            <a:off x="1254760" y="5332146"/>
            <a:ext cx="3998608" cy="110992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C0A133EA-B180-925C-805E-974AF79AB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88" y="4885896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05450D9-656C-623F-C6C9-6968A46702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09" t="10497" r="10958"/>
          <a:stretch>
            <a:fillRect/>
          </a:stretch>
        </p:blipFill>
        <p:spPr>
          <a:xfrm>
            <a:off x="6203005" y="4046766"/>
            <a:ext cx="5172417" cy="270294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1C5532D-A5E8-CE81-3D96-D7B7ED85BF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11" t="26242" r="21992" b="21627"/>
          <a:stretch>
            <a:fillRect/>
          </a:stretch>
        </p:blipFill>
        <p:spPr>
          <a:xfrm>
            <a:off x="6051795" y="2307262"/>
            <a:ext cx="5014819" cy="17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4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6DDB97A3-E64B-4220-2940-ED172093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F1C28C9-C4D3-F540-2B0C-02E934AA707E}"/>
              </a:ext>
            </a:extLst>
          </p:cNvPr>
          <p:cNvSpPr txBox="1"/>
          <p:nvPr/>
        </p:nvSpPr>
        <p:spPr>
          <a:xfrm>
            <a:off x="308329" y="173606"/>
            <a:ext cx="880908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CONSULTA 2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Wingdings" panose="05000000000000000000" pitchFamily="2" charset="2"/>
              </a:rPr>
              <a:t> 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Ventas por mes y método de pago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1B0B6-C2CD-C85E-1A0C-6701512E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835" b="47867"/>
          <a:stretch>
            <a:fillRect/>
          </a:stretch>
        </p:blipFill>
        <p:spPr>
          <a:xfrm>
            <a:off x="1173709" y="2647404"/>
            <a:ext cx="4356434" cy="20167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FBB8BB5-2E5B-3316-C510-5B740A32B0BA}"/>
              </a:ext>
            </a:extLst>
          </p:cNvPr>
          <p:cNvSpPr txBox="1"/>
          <p:nvPr/>
        </p:nvSpPr>
        <p:spPr>
          <a:xfrm>
            <a:off x="801616" y="1507915"/>
            <a:ext cx="101459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5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Problemática: </a:t>
            </a:r>
            <a:r>
              <a:rPr lang="es-MX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empresa desea conocer qué métodos de pago utilizan con mayor frecuencia sus clientes y cómo varían estas preferencias cada mes para evitar, decisiones incorrecta y malas promociones según el método de pago.</a:t>
            </a:r>
            <a:br>
              <a:rPr lang="es-MX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MX" sz="15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D6BB69D-DF99-2FF0-BAAD-825AE311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558" r="48969"/>
          <a:stretch>
            <a:fillRect/>
          </a:stretch>
        </p:blipFill>
        <p:spPr>
          <a:xfrm>
            <a:off x="1981498" y="5113175"/>
            <a:ext cx="3110932" cy="1437874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877D38C-F3D2-829D-6474-E54955A27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620" y="2175715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Consulta: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31E4C3E-BA2F-E94F-6557-F556E7EF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16" y="4666118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6F1F295-0453-8625-B6FF-62BD91968C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98"/>
          <a:stretch>
            <a:fillRect/>
          </a:stretch>
        </p:blipFill>
        <p:spPr>
          <a:xfrm>
            <a:off x="6294884" y="2360381"/>
            <a:ext cx="4927688" cy="165295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9940940-8F25-21F8-17B4-C7FD098DE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884" y="4013337"/>
            <a:ext cx="4859594" cy="25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5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396F5CBA-719A-1C69-23C3-0067D7D78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9F9555A-F984-9AAD-F71A-C3774D06640F}"/>
              </a:ext>
            </a:extLst>
          </p:cNvPr>
          <p:cNvSpPr txBox="1"/>
          <p:nvPr/>
        </p:nvSpPr>
        <p:spPr>
          <a:xfrm>
            <a:off x="331888" y="196356"/>
            <a:ext cx="9193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CONSULTA 3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Wingdings" panose="05000000000000000000" pitchFamily="2" charset="2"/>
              </a:rPr>
              <a:t> </a:t>
            </a:r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</a:rPr>
              <a:t>Productos menos vendidos y su proveedor 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72559D-2AF6-CC01-73EF-0E144F7E43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8" b="46594"/>
          <a:stretch>
            <a:fillRect/>
          </a:stretch>
        </p:blipFill>
        <p:spPr>
          <a:xfrm>
            <a:off x="1188408" y="2762325"/>
            <a:ext cx="4794103" cy="13601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64AB43-6ACC-9B69-127A-B119B28E4364}"/>
              </a:ext>
            </a:extLst>
          </p:cNvPr>
          <p:cNvSpPr txBox="1"/>
          <p:nvPr/>
        </p:nvSpPr>
        <p:spPr>
          <a:xfrm>
            <a:off x="859884" y="1450299"/>
            <a:ext cx="1047223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5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Problemática: </a:t>
            </a:r>
            <a:r>
              <a:rPr lang="es-MX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empresa necesita identificar qué proveedores suministran productos que tienen baja demanda o no se están vendiendo, ya que esto genera compras ineficientes y pérdida de rentabilidad por mantener productos que no generan ingresos.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BBFA350-DACB-BE05-97CD-12A6834F7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908" y="4157175"/>
            <a:ext cx="5018092" cy="207811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C73E056-152F-CC64-BA2D-D293137B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567" y="3966793"/>
            <a:ext cx="4638525" cy="2612436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E64536F6-8F63-D3A3-80A8-B29E3CA4EE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501" t="49571" r="16465" b="7226"/>
          <a:stretch>
            <a:fillRect/>
          </a:stretch>
        </p:blipFill>
        <p:spPr>
          <a:xfrm>
            <a:off x="6986093" y="2805004"/>
            <a:ext cx="4083984" cy="110029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7DB11B9-7C01-1BA4-3258-23DFFFF64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13" y="2331494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Consulta: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391D0935-03B3-049D-DA78-59D76717F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398" y="2374173"/>
            <a:ext cx="3180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</a:p>
        </p:txBody>
      </p:sp>
    </p:spTree>
    <p:extLst>
      <p:ext uri="{BB962C8B-B14F-4D97-AF65-F5344CB8AC3E}">
        <p14:creationId xmlns:p14="http://schemas.microsoft.com/office/powerpoint/2010/main" val="143827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F83F6E25-0723-3CBA-6DFE-2D635A75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5E4492F-4AF6-DF06-FA7C-A8663F3B683D}"/>
              </a:ext>
            </a:extLst>
          </p:cNvPr>
          <p:cNvSpPr txBox="1"/>
          <p:nvPr/>
        </p:nvSpPr>
        <p:spPr>
          <a:xfrm>
            <a:off x="312432" y="374640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5  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D9E219-00C5-F8E5-07E6-5C8A09D53701}"/>
              </a:ext>
            </a:extLst>
          </p:cNvPr>
          <p:cNvSpPr txBox="1"/>
          <p:nvPr/>
        </p:nvSpPr>
        <p:spPr>
          <a:xfrm>
            <a:off x="174780" y="1669238"/>
            <a:ext cx="6233653" cy="214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500" b="1" i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Promedio de calificación por categoría de producto</a:t>
            </a:r>
            <a:endParaRPr lang="es-ES" sz="1500" i="1" kern="15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5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Propósito:</a:t>
            </a:r>
            <a:br>
              <a:rPr lang="es-ES" sz="15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5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Evaluar la satisfacción del cliente agrupando las reseñas por categoría, para detectar las líneas de productos mejor y peor </a:t>
            </a:r>
            <a:r>
              <a:rPr lang="es-ES" sz="1500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vendida</a:t>
            </a:r>
            <a:r>
              <a:rPr lang="es-ES" sz="15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500" b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Beneficios para la empresa: </a:t>
            </a:r>
            <a:r>
              <a:rPr lang="es-ES" sz="1500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Permite</a:t>
            </a:r>
            <a:r>
              <a:rPr lang="es-E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conocer la satisfacción del cliente por categoría, identificar fortalezas y problemas en los productos y tomar mejores decisiones sobre mejoras, promociones e inventario.</a:t>
            </a:r>
            <a:endParaRPr lang="es-ES" sz="1500" kern="15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9E02EF-B708-4367-B71A-B247C556F0F8}"/>
              </a:ext>
            </a:extLst>
          </p:cNvPr>
          <p:cNvSpPr txBox="1"/>
          <p:nvPr/>
        </p:nvSpPr>
        <p:spPr>
          <a:xfrm>
            <a:off x="486903" y="4427131"/>
            <a:ext cx="423007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/>
              <a:t>SELECT </a:t>
            </a:r>
            <a:r>
              <a:rPr lang="es-ES" err="1"/>
              <a:t>c.nombre</a:t>
            </a:r>
            <a:r>
              <a:rPr lang="es-ES"/>
              <a:t> AS </a:t>
            </a:r>
            <a:r>
              <a:rPr lang="es-ES" err="1"/>
              <a:t>categoria</a:t>
            </a:r>
            <a:r>
              <a:rPr lang="es-ES"/>
              <a:t>, ROUND(AVG(</a:t>
            </a:r>
            <a:r>
              <a:rPr lang="es-ES" err="1"/>
              <a:t>r.calificacion</a:t>
            </a:r>
            <a:r>
              <a:rPr lang="es-ES"/>
              <a:t>), 2) AS </a:t>
            </a:r>
            <a:r>
              <a:rPr lang="es-ES" err="1"/>
              <a:t>promedio_calificacion</a:t>
            </a:r>
            <a:r>
              <a:rPr lang="es-ES"/>
              <a:t>, COUNT(</a:t>
            </a:r>
            <a:r>
              <a:rPr lang="es-ES" err="1"/>
              <a:t>r.id_resena</a:t>
            </a:r>
            <a:r>
              <a:rPr lang="es-ES"/>
              <a:t>) AS </a:t>
            </a:r>
            <a:r>
              <a:rPr lang="es-ES" err="1"/>
              <a:t>total_resenas</a:t>
            </a:r>
            <a:r>
              <a:rPr lang="es-ES"/>
              <a:t> </a:t>
            </a:r>
          </a:p>
          <a:p>
            <a:r>
              <a:rPr lang="es-ES"/>
              <a:t>FROM </a:t>
            </a:r>
            <a:r>
              <a:rPr lang="es-ES" err="1"/>
              <a:t>categoria_producto</a:t>
            </a:r>
            <a:r>
              <a:rPr lang="es-ES"/>
              <a:t> c, producto p, </a:t>
            </a:r>
            <a:r>
              <a:rPr lang="es-ES" err="1"/>
              <a:t>resena</a:t>
            </a:r>
            <a:r>
              <a:rPr lang="es-ES"/>
              <a:t> r </a:t>
            </a:r>
          </a:p>
          <a:p>
            <a:r>
              <a:rPr lang="es-ES"/>
              <a:t>WHERE </a:t>
            </a:r>
            <a:r>
              <a:rPr lang="es-ES" err="1"/>
              <a:t>c.id_categoria</a:t>
            </a:r>
            <a:r>
              <a:rPr lang="es-ES"/>
              <a:t> = </a:t>
            </a:r>
            <a:r>
              <a:rPr lang="es-ES" err="1"/>
              <a:t>p.id_categoria</a:t>
            </a:r>
            <a:r>
              <a:rPr lang="es-ES"/>
              <a:t> AND </a:t>
            </a:r>
            <a:r>
              <a:rPr lang="es-ES" err="1"/>
              <a:t>r.id_producto</a:t>
            </a:r>
            <a:r>
              <a:rPr lang="es-ES"/>
              <a:t> = </a:t>
            </a:r>
            <a:r>
              <a:rPr lang="es-ES" err="1"/>
              <a:t>p.id_producto</a:t>
            </a:r>
            <a:r>
              <a:rPr lang="es-ES"/>
              <a:t> </a:t>
            </a:r>
          </a:p>
          <a:p>
            <a:r>
              <a:rPr lang="es-ES"/>
              <a:t>GROUP BY </a:t>
            </a:r>
            <a:r>
              <a:rPr lang="es-ES" err="1"/>
              <a:t>c.nombre</a:t>
            </a:r>
            <a:r>
              <a:rPr lang="es-ES"/>
              <a:t> </a:t>
            </a:r>
          </a:p>
          <a:p>
            <a:r>
              <a:rPr lang="es-ES"/>
              <a:t>ORDER BY </a:t>
            </a:r>
            <a:r>
              <a:rPr lang="es-ES" err="1"/>
              <a:t>promedio_calificacion</a:t>
            </a:r>
            <a:r>
              <a:rPr lang="es-ES"/>
              <a:t> DESC;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C71BB0-08F9-D270-4209-2F106AA5B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418" y="1943498"/>
            <a:ext cx="1373217" cy="16004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2F86834-1459-3166-58E0-C3F38178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542" y="1943498"/>
            <a:ext cx="1245912" cy="16490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40708A6-B14C-92E6-DC22-B2174B970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036" y="1943498"/>
            <a:ext cx="1245912" cy="1600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D1E1DF1-D1EB-9E8B-5B60-55B707CA2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625" y="4815886"/>
            <a:ext cx="4914714" cy="1686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D4FEA36-75AC-E80B-10CA-C95A76700F65}"/>
              </a:ext>
            </a:extLst>
          </p:cNvPr>
          <p:cNvSpPr txBox="1"/>
          <p:nvPr/>
        </p:nvSpPr>
        <p:spPr>
          <a:xfrm>
            <a:off x="568157" y="3954490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Consulta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A3C350-BB0E-A2B5-CA7E-FC622624E702}"/>
              </a:ext>
            </a:extLst>
          </p:cNvPr>
          <p:cNvSpPr txBox="1"/>
          <p:nvPr/>
        </p:nvSpPr>
        <p:spPr>
          <a:xfrm>
            <a:off x="6987418" y="4064571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Resultado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4167CC6-2F98-311F-8A41-31960602D61C}"/>
              </a:ext>
            </a:extLst>
          </p:cNvPr>
          <p:cNvSpPr/>
          <p:nvPr/>
        </p:nvSpPr>
        <p:spPr>
          <a:xfrm>
            <a:off x="5366214" y="5413159"/>
            <a:ext cx="1042219" cy="2359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BA054AA-AE38-E720-8E95-0A2BE03299DE}"/>
              </a:ext>
            </a:extLst>
          </p:cNvPr>
          <p:cNvSpPr txBox="1"/>
          <p:nvPr/>
        </p:nvSpPr>
        <p:spPr>
          <a:xfrm>
            <a:off x="7149651" y="1422864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Tablas </a:t>
            </a:r>
            <a:endParaRPr lang="es-ES" sz="1400" b="1" i="1" kern="15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9CD69BF-B369-EF9D-F002-4A2A12197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788" y="2814552"/>
            <a:ext cx="1238423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4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E8526851-BA0C-59E9-DF63-7EFF6C3C8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7098170-7015-785B-911B-C7041A7D7AE8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6 </a:t>
            </a: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67217C0D-5FB3-A97A-7CEE-2E7FF2EA8AB5}"/>
              </a:ext>
            </a:extLst>
          </p:cNvPr>
          <p:cNvPicPr/>
          <p:nvPr/>
        </p:nvPicPr>
        <p:blipFill>
          <a:blip r:embed="rId4"/>
          <a:srcRect t="25768" r="39200" b="10346"/>
          <a:stretch>
            <a:fillRect/>
          </a:stretch>
        </p:blipFill>
        <p:spPr>
          <a:xfrm>
            <a:off x="6702778" y="4689986"/>
            <a:ext cx="4837471" cy="172064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5CAD1B1-ED7B-20F0-7D91-A38FC19A08C7}"/>
              </a:ext>
            </a:extLst>
          </p:cNvPr>
          <p:cNvSpPr txBox="1"/>
          <p:nvPr/>
        </p:nvSpPr>
        <p:spPr>
          <a:xfrm>
            <a:off x="312434" y="1427556"/>
            <a:ext cx="4593864" cy="2727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600" b="1" i="1" u="sng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Productos más comprados a proveedores</a:t>
            </a:r>
            <a:b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Propósito:</a:t>
            </a:r>
            <a:b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Identificar los productos que más se adquieren a proveedores, reflejando la demanda interna o estrategia de stock.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600" b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Beneficios :</a:t>
            </a:r>
            <a:r>
              <a:rPr lang="es-E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Permite conocer la demanda interna, optimizar el inventario y negociar mejores condiciones con los proveedores de los productos más comprados.</a:t>
            </a:r>
            <a:endParaRPr lang="es-ES" sz="1600" kern="15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53847B-5802-1ADD-CB48-395A035657AC}"/>
              </a:ext>
            </a:extLst>
          </p:cNvPr>
          <p:cNvSpPr txBox="1"/>
          <p:nvPr/>
        </p:nvSpPr>
        <p:spPr>
          <a:xfrm>
            <a:off x="504268" y="4642367"/>
            <a:ext cx="4647836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AS producto, SUM(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dcp.cantidad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total_comprado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, COUNT(DISTINCT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dcp.id_proveedor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cantidad_proveedores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FROM producto p,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detalle_compra_proveedor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total_comprado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DESC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LIMIT 5;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4B08A5C-1C3E-26B9-4AC7-8025477EF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195" y="1705106"/>
            <a:ext cx="1991883" cy="21538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2AA139-CEEB-6723-A747-508F1AE09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513" y="1574037"/>
            <a:ext cx="1970669" cy="228489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0E393CC-72BE-F2A9-EBA0-7719BC50FCB3}"/>
              </a:ext>
            </a:extLst>
          </p:cNvPr>
          <p:cNvSpPr txBox="1"/>
          <p:nvPr/>
        </p:nvSpPr>
        <p:spPr>
          <a:xfrm>
            <a:off x="6444195" y="1245948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Tablas </a:t>
            </a:r>
            <a:endParaRPr lang="es-ES" sz="1400" b="1" i="1" kern="15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7924C1-7021-0F61-4524-AB1338D5C6D2}"/>
              </a:ext>
            </a:extLst>
          </p:cNvPr>
          <p:cNvSpPr txBox="1"/>
          <p:nvPr/>
        </p:nvSpPr>
        <p:spPr>
          <a:xfrm>
            <a:off x="504267" y="4234585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Consulta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717783-BCDC-3136-0DA6-F2DCF612FFF1}"/>
              </a:ext>
            </a:extLst>
          </p:cNvPr>
          <p:cNvSpPr txBox="1"/>
          <p:nvPr/>
        </p:nvSpPr>
        <p:spPr>
          <a:xfrm>
            <a:off x="6820269" y="4234585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Resultado </a:t>
            </a: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7B3503B-6E6C-2E09-54B9-C5AD904A5241}"/>
              </a:ext>
            </a:extLst>
          </p:cNvPr>
          <p:cNvSpPr/>
          <p:nvPr/>
        </p:nvSpPr>
        <p:spPr>
          <a:xfrm>
            <a:off x="5366214" y="5413159"/>
            <a:ext cx="1042219" cy="2359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9349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22D475E6-8B3A-231A-8062-E000172E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D64E3F0-A515-05CF-FEC9-160C8D2BD3C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7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2B832F-2A54-E561-BED9-AF999587D823}"/>
              </a:ext>
            </a:extLst>
          </p:cNvPr>
          <p:cNvSpPr txBox="1"/>
          <p:nvPr/>
        </p:nvSpPr>
        <p:spPr>
          <a:xfrm>
            <a:off x="312433" y="1488489"/>
            <a:ext cx="5073446" cy="2334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600" b="1" i="1" u="sng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Nivel de rotación de productos (ventas vs compras)</a:t>
            </a:r>
            <a:b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b="1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Propósito: </a:t>
            </a:r>
            <a: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Comparar la cantidad comprada a proveedores frente a la cantidad vendida para estimar la rotación de inventario.</a:t>
            </a:r>
            <a:br>
              <a:rPr lang="es-ES" sz="1600" kern="15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sz="1600" b="1" kern="15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Beneficio:</a:t>
            </a:r>
            <a:r>
              <a:rPr lang="es-E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Permite evaluar qué tan rápido se mueve el inventario, detectar productos que se venden bien o se estancan y tomar decisiones para mejorar compras, ventas y almacenamiento.</a:t>
            </a:r>
            <a:endParaRPr lang="es-ES" sz="1600" b="1" kern="15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4F8F3D-497B-7812-C5FD-2C42E8EA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97" r="37344"/>
          <a:stretch>
            <a:fillRect/>
          </a:stretch>
        </p:blipFill>
        <p:spPr>
          <a:xfrm>
            <a:off x="7256205" y="4402866"/>
            <a:ext cx="3529781" cy="21812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03982E2-CFB0-0937-2A60-14657B849E39}"/>
              </a:ext>
            </a:extLst>
          </p:cNvPr>
          <p:cNvSpPr txBox="1"/>
          <p:nvPr/>
        </p:nvSpPr>
        <p:spPr>
          <a:xfrm>
            <a:off x="312433" y="4337333"/>
            <a:ext cx="5211096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AS producto, SUM(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dcp.cantidad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total_comprado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, SUM(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r.calificacion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interacciones_cliente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, ROUND(AVG(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r.calificacion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), 2) AS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calificacion_promedio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FROM producto p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detalle_compra_proveedor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dcp.id_producto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resena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r ON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r.id_producto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p.nombre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HAVING COUNT(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r.id_resena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) &gt; 0 </a:t>
            </a:r>
          </a:p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s-ES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calificacion_promedio</a:t>
            </a: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 DESC;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A71E2E9-287D-FB03-416A-5D591789F62F}"/>
              </a:ext>
            </a:extLst>
          </p:cNvPr>
          <p:cNvSpPr txBox="1"/>
          <p:nvPr/>
        </p:nvSpPr>
        <p:spPr>
          <a:xfrm>
            <a:off x="435441" y="3916391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Consulta 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9EAFDB7-AF7C-48DA-0B39-CBE6B69A903B}"/>
              </a:ext>
            </a:extLst>
          </p:cNvPr>
          <p:cNvSpPr/>
          <p:nvPr/>
        </p:nvSpPr>
        <p:spPr>
          <a:xfrm>
            <a:off x="5626254" y="5375497"/>
            <a:ext cx="1042219" cy="2359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29EE33-EFEE-8410-76E0-B6251CDE7996}"/>
              </a:ext>
            </a:extLst>
          </p:cNvPr>
          <p:cNvSpPr txBox="1"/>
          <p:nvPr/>
        </p:nvSpPr>
        <p:spPr>
          <a:xfrm>
            <a:off x="7174230" y="3798363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Resultado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0C8ACC4-EDA0-7F8F-E9C1-BBFEA4D23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088" y="1488489"/>
            <a:ext cx="1635125" cy="21276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CA8D57-4482-3810-A822-3E4E4EFF8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150" y="1472892"/>
            <a:ext cx="1342544" cy="21432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F754988-43B6-0175-9BC7-1128BB7F9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064" y="1503324"/>
            <a:ext cx="1402386" cy="139159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94805AC-A289-A88B-09E5-D7E6F571BD9A}"/>
              </a:ext>
            </a:extLst>
          </p:cNvPr>
          <p:cNvSpPr txBox="1"/>
          <p:nvPr/>
        </p:nvSpPr>
        <p:spPr>
          <a:xfrm>
            <a:off x="6147363" y="1196299"/>
            <a:ext cx="6096000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b="1" i="1" kern="15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Tablas </a:t>
            </a:r>
            <a:endParaRPr lang="es-ES" sz="1400" b="1" i="1" kern="15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58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1B3F4-1D7B-22B8-1E71-7EFBAB24FDFE}"/>
              </a:ext>
            </a:extLst>
          </p:cNvPr>
          <p:cNvSpPr txBox="1"/>
          <p:nvPr/>
        </p:nvSpPr>
        <p:spPr>
          <a:xfrm>
            <a:off x="342913" y="41035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Introducción</a:t>
            </a: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2AD391FB-C95E-4CBD-5E7A-F231BE518B20}"/>
              </a:ext>
            </a:extLst>
          </p:cNvPr>
          <p:cNvSpPr/>
          <p:nvPr/>
        </p:nvSpPr>
        <p:spPr>
          <a:xfrm>
            <a:off x="734083" y="2039258"/>
            <a:ext cx="5341427" cy="4043680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1900"/>
              </a:lnSpc>
            </a:pPr>
            <a:r>
              <a:rPr kumimoji="0" lang="es-CO" altLang="es-CO" sz="14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"Tech Solutions" tiene como objetivo desarrollar</a:t>
            </a:r>
            <a:r>
              <a:rPr lang="es-CO" altLang="es-CO" sz="145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sistema de gestión de base de datos </a:t>
            </a:r>
            <a:r>
              <a:rPr kumimoji="0" lang="es-CO" altLang="es-CO" sz="14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personalizado para optimizar la gestión de ventas e inventario en la empresa ElectriTorres, que se dedica a la venta de repuestos de automóviles, maquinaria agrícola y brinda servicios de mantenimiento eléctrico. La nueva base de datos, mejorará el control de productos y facilitará la toma de decisiones estratégicas mediante datos confiables. Su desarrollo se basará en los requerimientos específicos de la empresa, contemplando recolección de información, diseño y ajustes de la </a:t>
            </a:r>
            <a:r>
              <a:rPr lang="es-CO" altLang="es-CO" sz="145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de datos </a:t>
            </a:r>
            <a:r>
              <a:rPr kumimoji="0" lang="es-CO" altLang="es-CO" sz="14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según las observaciones del cliente.</a:t>
            </a:r>
          </a:p>
        </p:txBody>
      </p:sp>
      <p:pic>
        <p:nvPicPr>
          <p:cNvPr id="3" name="Picture 3" descr="4.349.400+ Repuesto Fotografías de stock, fotos e imágenes ...">
            <a:extLst>
              <a:ext uri="{FF2B5EF4-FFF2-40B4-BE49-F238E27FC236}">
                <a16:creationId xmlns:a16="http://schemas.microsoft.com/office/drawing/2014/main" id="{817C5A4A-B189-E5D3-370B-49E14B706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78" y="2271434"/>
            <a:ext cx="4861432" cy="3128226"/>
          </a:xfrm>
          <a:prstGeom prst="rect">
            <a:avLst/>
          </a:prstGeom>
          <a:ln w="57150" cap="sq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DF198AC6-C233-BB3C-2E07-857AA1126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278" y="5585488"/>
            <a:ext cx="5283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Grassetto, “Grassetto.” https://www.istockphoto.com/es/search/2/image-film?phrase=repuesto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5DA78736-2EC4-F8E2-6CEE-E31EC42B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724DBBB-62D8-856E-63B4-F117724B8E17}"/>
              </a:ext>
            </a:extLst>
          </p:cNvPr>
          <p:cNvSpPr txBox="1"/>
          <p:nvPr/>
        </p:nvSpPr>
        <p:spPr>
          <a:xfrm>
            <a:off x="312433" y="420517"/>
            <a:ext cx="9193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8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FA500CFB-815E-0D10-DAC3-D5B34E3E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201" y="2988278"/>
            <a:ext cx="9057598" cy="31711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4381519-5802-F0FE-A544-6F9A7F240133}"/>
              </a:ext>
            </a:extLst>
          </p:cNvPr>
          <p:cNvSpPr txBox="1"/>
          <p:nvPr/>
        </p:nvSpPr>
        <p:spPr>
          <a:xfrm>
            <a:off x="609600" y="1579662"/>
            <a:ext cx="10972800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Productos con Stock Crítico y sus Proveedores</a:t>
            </a: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consulta identifica productos con bajo stock desde la tabla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relacionándolos con sus proveedores mediante </a:t>
            </a:r>
            <a:r>
              <a:rPr lang="es-MX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detalle_compra_proveedor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proveedor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para anticipar faltantes y agilizar la reposición.</a:t>
            </a:r>
            <a:endParaRPr lang="es-C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969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55CDC5BD-6FB3-2437-7E69-93547BDB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03BDB83-CA6D-EE4B-19E3-4777DD06D993}"/>
              </a:ext>
            </a:extLst>
          </p:cNvPr>
          <p:cNvSpPr txBox="1"/>
          <p:nvPr/>
        </p:nvSpPr>
        <p:spPr>
          <a:xfrm>
            <a:off x="312433" y="420517"/>
            <a:ext cx="9193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Productos con Stock Crítico y sus Proveedores</a:t>
            </a:r>
            <a:endParaRPr lang="es-CO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A6DD43-AD22-D29E-6D06-2140F08F6D6B}"/>
              </a:ext>
            </a:extLst>
          </p:cNvPr>
          <p:cNvSpPr txBox="1"/>
          <p:nvPr/>
        </p:nvSpPr>
        <p:spPr>
          <a:xfrm>
            <a:off x="735824" y="1616589"/>
            <a:ext cx="10720352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Interpretación esperada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297161-DBBD-7626-79C6-E0F6A92F2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17" y="2488439"/>
            <a:ext cx="11366366" cy="16117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FA58AD-5DF6-F852-F8D4-3C19DAAFCB88}"/>
              </a:ext>
            </a:extLst>
          </p:cNvPr>
          <p:cNvSpPr txBox="1"/>
          <p:nvPr/>
        </p:nvSpPr>
        <p:spPr>
          <a:xfrm>
            <a:off x="735824" y="4785652"/>
            <a:ext cx="9601200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consulta contribuye directamente a la eficiencia operativa del sistema, garantizando un control proactivo del inventario. Permite a la empresa tomar medidas preventivas y mantener la disponibilidad de productos esenciales para sus clientes.</a:t>
            </a:r>
            <a:endParaRPr lang="es-CO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54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B83A7CFB-E71C-1ED9-2E5E-42FCB06D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0B0E428-C5EB-4076-C687-8B92C2B7D59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9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041E7B70-E4C7-E9F1-5405-CC737BAC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517" y="2937353"/>
            <a:ext cx="8066966" cy="35001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B25F7F8-E7B2-97AC-6CA9-54262C7DA4D4}"/>
              </a:ext>
            </a:extLst>
          </p:cNvPr>
          <p:cNvSpPr txBox="1"/>
          <p:nvPr/>
        </p:nvSpPr>
        <p:spPr>
          <a:xfrm>
            <a:off x="644576" y="1564672"/>
            <a:ext cx="11302583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 finalidad es determinar los clientes que generan mayores ingresos, utilizando las tablas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venta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analizar la cantidad y valor de sus compras. Esta información permite crear estrategias de fidelización, descuentos personalizados o servicios exclusivos.</a:t>
            </a:r>
          </a:p>
        </p:txBody>
      </p:sp>
    </p:spTree>
    <p:extLst>
      <p:ext uri="{BB962C8B-B14F-4D97-AF65-F5344CB8AC3E}">
        <p14:creationId xmlns:p14="http://schemas.microsoft.com/office/powerpoint/2010/main" val="2831140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90144AD2-8CAA-F312-5E44-DB7FCD53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0B3CB1F-4160-9935-73DB-491D50F194A4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 más Valiosos y sus Preferencias</a:t>
            </a:r>
            <a:endParaRPr lang="es-CO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8DEAD6CE-70A9-11BF-F435-BCC132FC1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681" y="2222500"/>
            <a:ext cx="9269660" cy="28541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90ACFE5-5B19-2C24-14CA-A0E1AB4D110A}"/>
              </a:ext>
            </a:extLst>
          </p:cNvPr>
          <p:cNvSpPr txBox="1"/>
          <p:nvPr/>
        </p:nvSpPr>
        <p:spPr>
          <a:xfrm>
            <a:off x="599607" y="1525134"/>
            <a:ext cx="10957809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Interpretación esperada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D6F966-5E5C-5494-DFBD-C0352EEAB6BA}"/>
              </a:ext>
            </a:extLst>
          </p:cNvPr>
          <p:cNvSpPr txBox="1"/>
          <p:nvPr/>
        </p:nvSpPr>
        <p:spPr>
          <a:xfrm>
            <a:off x="1282700" y="5279509"/>
            <a:ext cx="9626600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conocimiento de los clientes más valiosos permite fortalecer la relación comercial y orientar campañas de marketing más efectivas. Esto apoya el objetivo de </a:t>
            </a:r>
            <a:r>
              <a:rPr lang="es-MX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TechSolutions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mejorar la satisfacción del cliente y aumentar la retención</a:t>
            </a:r>
            <a:endParaRPr lang="es-CO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14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E3F7FD89-B103-84F5-3D36-DE3BF8382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A089E22-75C2-FEDB-34AC-1F9783C8C0AB}"/>
              </a:ext>
            </a:extLst>
          </p:cNvPr>
          <p:cNvSpPr txBox="1"/>
          <p:nvPr/>
        </p:nvSpPr>
        <p:spPr>
          <a:xfrm>
            <a:off x="331483" y="1538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10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A4AD37-D712-3433-1D1B-AC281BFE0197}"/>
              </a:ext>
            </a:extLst>
          </p:cNvPr>
          <p:cNvSpPr txBox="1"/>
          <p:nvPr/>
        </p:nvSpPr>
        <p:spPr>
          <a:xfrm>
            <a:off x="944943" y="1399952"/>
            <a:ext cx="10477562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consulta evalúa la rentabilidad de los productos en relación con sus proveedores usando las tablas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venta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detalle_venta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producto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detalle_compra_proveedor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</a:t>
            </a:r>
            <a:r>
              <a:rPr lang="es-MX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proveedor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Permite identificar qué combinaciones generan mayores ingresos y qué proveedores resultan más beneficiosos para la empresa.</a:t>
            </a:r>
            <a:endParaRPr lang="es-CO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AA787E-A382-43C1-B911-9E1E33277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" y="2780547"/>
            <a:ext cx="10302114" cy="32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13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0C2C45AC-4F73-3D0E-1BD0-B563C298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38AA876-79F3-3DCD-1817-7DAF8B846CC1}"/>
              </a:ext>
            </a:extLst>
          </p:cNvPr>
          <p:cNvSpPr txBox="1"/>
          <p:nvPr/>
        </p:nvSpPr>
        <p:spPr>
          <a:xfrm>
            <a:off x="331483" y="153817"/>
            <a:ext cx="8809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Rentabilidad por Producto y Proveedor</a:t>
            </a:r>
            <a:endParaRPr lang="es-CO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DFB5D2-9BCB-6C1E-E4B7-9FDA09854F85}"/>
              </a:ext>
            </a:extLst>
          </p:cNvPr>
          <p:cNvSpPr txBox="1"/>
          <p:nvPr/>
        </p:nvSpPr>
        <p:spPr>
          <a:xfrm>
            <a:off x="472085" y="1458086"/>
            <a:ext cx="11247827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/>
              <a:t>Interpretación esperada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6A98E1-8127-5BD3-573F-4C8905B4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66" y="2075969"/>
            <a:ext cx="6144468" cy="31183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2E0E11-B08C-BF36-2602-844C3555E66B}"/>
              </a:ext>
            </a:extLst>
          </p:cNvPr>
          <p:cNvSpPr txBox="1"/>
          <p:nvPr/>
        </p:nvSpPr>
        <p:spPr>
          <a:xfrm>
            <a:off x="524391" y="5399914"/>
            <a:ext cx="10273017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/>
              <a:t>La rentabilidad es un indicador esencial para la toma de decisiones estratégicas. Con esta consulta, ElectriTorres puede priorizar relaciones con proveedores m´ as rentables y optimizar su catálogo de productos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2742319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F033B-85C5-2976-05E1-CAFF4B6E9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5D17BAD-2731-3A2C-A296-8D324A3E80F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E87730-AD8E-71E7-4920-208F4ECCF5F9}"/>
              </a:ext>
            </a:extLst>
          </p:cNvPr>
          <p:cNvSpPr txBox="1"/>
          <p:nvPr/>
        </p:nvSpPr>
        <p:spPr>
          <a:xfrm>
            <a:off x="624069" y="1767006"/>
            <a:ext cx="5529804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Equipo editorial, Etecé. (2023).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Observación: tipos, objetivo, métodos y características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Enciclopedia Humanidades.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https://humanidades.com/observacion/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Entrevista - Concepto, tipos, características y ejemplos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(s.f.). Concepto.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https://concepto.de/entrevista/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Encuesta - Concepto, tipos, función, características y ejemplos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(s.f.). Concepto.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https://concepto.de/encuesta/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Alegsa, L. (2023).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Definición de monitoreo del sitio web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Alegsa.com.ar.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https://www.alegsa.com.ar/Dic/monitoreo_del_sitio_web.php#gsc.tab=0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Significados. (2020).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Investigación documental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https://www.significados.com/investigacion-documental/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Westreicher, G. (2022).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Muestreo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Economipedia.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https://economipedia.com/definiciones/muestreo.html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480BD8-6DA6-58CE-C08F-3F2A27A44C32}"/>
              </a:ext>
            </a:extLst>
          </p:cNvPr>
          <p:cNvSpPr txBox="1"/>
          <p:nvPr/>
        </p:nvSpPr>
        <p:spPr>
          <a:xfrm>
            <a:off x="6354501" y="1767006"/>
            <a:ext cx="5001226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Asana, T. (2023, 14 mayo).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 12 metodologías más populares para la gestión de proyectos [2023]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Asana.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https://asana.com/es/resources/project-management-methodologies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Rodríguez-Sabio, F. J., et al.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Ciclo de vida clásico o en cascada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Junta de Andalucía. Recuperado de 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https://edea.juntadeandalucia.es/bancorecursos/file/00bf7c9d-90e4-4665-b6c5-09c91749a989/1/es-an_2017022012_9122843.zip/51_ciclo_de_vida_clsico_o_en_cascada.html</a:t>
            </a:r>
            <a:endParaRPr lang="es-MX" sz="1500" b="0" i="0">
              <a:solidFill>
                <a:srgbClr val="374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Cohen, D. K. (2005).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Sistemas de información para los negocios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McGraw-Hill.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Kendall, J. E., &amp; Núñez Ramos, A. (2005).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y diseño de sistemas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(6.ª ed.). Pearson Educación.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Rodríguez, J. R., &amp; Lamarca, I. (s.f.).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Planificación estratégica de sistemas de información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Velasco, M. L. Y. P., &amp; Martínez, M. (2017). </a:t>
            </a:r>
            <a:r>
              <a:rPr lang="es-MX" sz="1500" b="0" i="1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Muestreo probabilístico y no probabilístico</a:t>
            </a:r>
            <a:r>
              <a:rPr lang="es-MX" sz="1500" b="0" i="0">
                <a:solidFill>
                  <a:srgbClr val="374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Licenciatura en, 3.</a:t>
            </a:r>
          </a:p>
        </p:txBody>
      </p:sp>
    </p:spTree>
    <p:extLst>
      <p:ext uri="{BB962C8B-B14F-4D97-AF65-F5344CB8AC3E}">
        <p14:creationId xmlns:p14="http://schemas.microsoft.com/office/powerpoint/2010/main" val="2911294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p3">
            <a:extLst>
              <a:ext uri="{FF2B5EF4-FFF2-40B4-BE49-F238E27FC236}">
                <a16:creationId xmlns:a16="http://schemas.microsoft.com/office/drawing/2014/main" id="{BDFD59EB-982C-87B8-E900-E70F5DF82A64}"/>
              </a:ext>
            </a:extLst>
          </p:cNvPr>
          <p:cNvSpPr txBox="1"/>
          <p:nvPr/>
        </p:nvSpPr>
        <p:spPr>
          <a:xfrm>
            <a:off x="936778" y="3549926"/>
            <a:ext cx="1229297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8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rPr>
              <a:t> ¡Muchas Gracias!</a:t>
            </a:r>
            <a:endParaRPr sz="54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3424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C38D7-97B3-9F15-19B7-E05613140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2248297-F69B-CC57-BCA2-D96E5A2EE14A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Planteamiento del problema</a:t>
            </a: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1AC1A37C-9CF8-6965-D301-07CA47F36A41}"/>
              </a:ext>
            </a:extLst>
          </p:cNvPr>
          <p:cNvSpPr/>
          <p:nvPr/>
        </p:nvSpPr>
        <p:spPr>
          <a:xfrm>
            <a:off x="629025" y="1950077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Inventario, ventas y compras de forma manual en un libro (trabajo lento y complicado).</a:t>
            </a:r>
            <a:endParaRPr lang="es-MX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B0A5DF83-6C43-359A-6B70-62149BD69359}"/>
              </a:ext>
            </a:extLst>
          </p:cNvPr>
          <p:cNvSpPr/>
          <p:nvPr/>
        </p:nvSpPr>
        <p:spPr>
          <a:xfrm>
            <a:off x="629025" y="3050785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cuentan con un registro claro de sus productos (exposición a pérdidas y robos).</a:t>
            </a:r>
            <a:endParaRPr lang="es-MX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990A28BE-36AF-9791-D312-27A95458B40F}"/>
              </a:ext>
            </a:extLst>
          </p:cNvPr>
          <p:cNvSpPr/>
          <p:nvPr/>
        </p:nvSpPr>
        <p:spPr>
          <a:xfrm>
            <a:off x="629025" y="4151493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Errores en las cuentas y pérdida de tiempo (por el manejo manual)</a:t>
            </a:r>
            <a:endParaRPr lang="es-CO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87FD1CED-5F01-BC69-E6DE-9558ECCF9994}"/>
              </a:ext>
            </a:extLst>
          </p:cNvPr>
          <p:cNvSpPr/>
          <p:nvPr/>
        </p:nvSpPr>
        <p:spPr>
          <a:xfrm>
            <a:off x="629025" y="5252201"/>
            <a:ext cx="5369004" cy="78159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Dificultad en la toma de decisiones importantes (datos poco confiables del estado real de la empresa)</a:t>
            </a:r>
            <a:endParaRPr lang="es-CO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Importancia de los libros contables para empresas - QuAdrans law and finance">
            <a:extLst>
              <a:ext uri="{FF2B5EF4-FFF2-40B4-BE49-F238E27FC236}">
                <a16:creationId xmlns:a16="http://schemas.microsoft.com/office/drawing/2014/main" id="{2A0F972C-3AFA-DDF8-4827-2D08906D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49" y="1987870"/>
            <a:ext cx="5369004" cy="322140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D210EC4-C92D-B12E-F473-13B57EDDE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950" y="5342878"/>
            <a:ext cx="536900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R. QuAdrans, “Importancia de los libros contables para empresas,” </a:t>
            </a:r>
            <a:r>
              <a:rPr kumimoji="0" lang="es-CO" altLang="es-CO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QuAdrans Law and Finance</a:t>
            </a:r>
            <a:r>
              <a:rPr kumimoji="0" lang="es-CO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May 28, 2020. https://quadranslawandfinance.com/blog/importancia-de-los-libros-contables-para-empresas/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9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1DB2B-BCFA-BB4F-D4F5-973DDA794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D21A05-FF04-0369-CF2F-2B19AB44575C}"/>
              </a:ext>
            </a:extLst>
          </p:cNvPr>
          <p:cNvSpPr txBox="1"/>
          <p:nvPr/>
        </p:nvSpPr>
        <p:spPr>
          <a:xfrm>
            <a:off x="342913" y="41035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Justificación</a:t>
            </a:r>
          </a:p>
        </p:txBody>
      </p:sp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97FC6CE0-FD1C-7FF9-2B73-BC374A410E21}"/>
              </a:ext>
            </a:extLst>
          </p:cNvPr>
          <p:cNvSpPr/>
          <p:nvPr/>
        </p:nvSpPr>
        <p:spPr>
          <a:xfrm>
            <a:off x="5558469" y="2048864"/>
            <a:ext cx="5163133" cy="1726474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1900"/>
              </a:lnSpc>
            </a:pPr>
            <a:r>
              <a:rPr lang="es-MX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Debido a la ineficiencia del sistema actual de la empresa y los problemas que genera, se propone la implementación de una nueva base de datos para la gestión</a:t>
            </a: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información</a:t>
            </a:r>
            <a:r>
              <a:rPr lang="es-MX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ayude en la organización del inventario desde un mismo lugar.</a:t>
            </a:r>
          </a:p>
        </p:txBody>
      </p:sp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C93C79D9-2B59-7A21-E07F-28073B07AC3C}"/>
              </a:ext>
            </a:extLst>
          </p:cNvPr>
          <p:cNvSpPr/>
          <p:nvPr/>
        </p:nvSpPr>
        <p:spPr>
          <a:xfrm>
            <a:off x="5558469" y="4112711"/>
            <a:ext cx="5163133" cy="1726474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1900"/>
              </a:lnSpc>
            </a:pPr>
            <a:r>
              <a:rPr lang="es-MX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Permitirá a empleados y administradores tener una mayor eficiencia en su trabajo, evitando errores y pérdidas. Mejorara la toma de decisiones porque se basaran en datos confiables mediante las sentencias SQL aumentando a su vez la competitividad de la empresa.</a:t>
            </a:r>
            <a:endParaRPr lang="es-CO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E0E528-D201-87F5-217E-C06407CD3FC2}"/>
              </a:ext>
            </a:extLst>
          </p:cNvPr>
          <p:cNvSpPr txBox="1"/>
          <p:nvPr/>
        </p:nvSpPr>
        <p:spPr>
          <a:xfrm>
            <a:off x="2577435" y="5773745"/>
            <a:ext cx="2441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>
                <a:latin typeface="Times New Roman" panose="02020603050405020304" pitchFamily="18" charset="0"/>
                <a:cs typeface="Times New Roman" panose="02020603050405020304" pitchFamily="18" charset="0"/>
              </a:rPr>
              <a:t>Imagen propia  </a:t>
            </a:r>
            <a:endParaRPr lang="es-CO" sz="16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8DB8B1-7119-9A19-9F39-C6AAD9070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398" y="2048864"/>
            <a:ext cx="3548741" cy="3548741"/>
          </a:xfrm>
          <a:prstGeom prst="rect">
            <a:avLst/>
          </a:prstGeom>
          <a:ln w="57150" cap="sq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32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0E9C4-0C32-DF31-3544-3253F373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EDADC08-DE06-A0B2-2EE8-D6C06B53BC48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CEB3B4A0-3ABD-BA3E-F863-95311D253C81}"/>
              </a:ext>
            </a:extLst>
          </p:cNvPr>
          <p:cNvSpPr/>
          <p:nvPr/>
        </p:nvSpPr>
        <p:spPr>
          <a:xfrm>
            <a:off x="868523" y="3357598"/>
            <a:ext cx="3740226" cy="1234107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Diseñar el modelo de ventas e inventario considerando las necesidades específicas de "ElectriTorres" e integrando una base de datos estructurada para la gestión de inventario.</a:t>
            </a:r>
          </a:p>
        </p:txBody>
      </p:sp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60052E62-3E6E-F2B8-7ADC-9AC022F5512D}"/>
              </a:ext>
            </a:extLst>
          </p:cNvPr>
          <p:cNvSpPr/>
          <p:nvPr/>
        </p:nvSpPr>
        <p:spPr>
          <a:xfrm>
            <a:off x="868523" y="5067169"/>
            <a:ext cx="3740225" cy="1125390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 ajustes en modelo de la base de datos, verificando la integridad y eficiencia del sistema según las observaciones de la empresa.</a:t>
            </a: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AD3765DF-CCEE-C949-7CD0-E3675500EA86}"/>
              </a:ext>
            </a:extLst>
          </p:cNvPr>
          <p:cNvSpPr/>
          <p:nvPr/>
        </p:nvSpPr>
        <p:spPr>
          <a:xfrm>
            <a:off x="7667973" y="4405026"/>
            <a:ext cx="3740226" cy="1125673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50" kern="10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s-MX" sz="1450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ealizar diversas sentencias SQL que contribuya</a:t>
            </a:r>
            <a:r>
              <a:rPr lang="es-MX" sz="1450" kern="10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 a la toma de decisiones organizacionales de la empresa mediante los datos recopilados.</a:t>
            </a:r>
            <a:endParaRPr lang="es-CO" sz="145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ángulo: esquinas diagonales cortadas 12">
            <a:extLst>
              <a:ext uri="{FF2B5EF4-FFF2-40B4-BE49-F238E27FC236}">
                <a16:creationId xmlns:a16="http://schemas.microsoft.com/office/drawing/2014/main" id="{FD5255DB-AC8C-97A0-35C1-AF925BF5ADEC}"/>
              </a:ext>
            </a:extLst>
          </p:cNvPr>
          <p:cNvSpPr/>
          <p:nvPr/>
        </p:nvSpPr>
        <p:spPr>
          <a:xfrm>
            <a:off x="5231458" y="4591705"/>
            <a:ext cx="1558394" cy="752317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 Específicos</a:t>
            </a:r>
          </a:p>
        </p:txBody>
      </p: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A96DD917-491D-9F5A-F3FF-861B558437D6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6789852" y="4967863"/>
            <a:ext cx="878121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0CA62192-D61A-C787-DDF9-322E7F1E1722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rot="10800000">
            <a:off x="4608750" y="3974652"/>
            <a:ext cx="622709" cy="99321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B2EFC5E8-5FCB-B894-5DE3-05D6FBA3948C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rot="10800000" flipV="1">
            <a:off x="4608748" y="4967864"/>
            <a:ext cx="622710" cy="66200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diagonales cortadas 18">
            <a:extLst>
              <a:ext uri="{FF2B5EF4-FFF2-40B4-BE49-F238E27FC236}">
                <a16:creationId xmlns:a16="http://schemas.microsoft.com/office/drawing/2014/main" id="{A3CC9232-D923-4A89-A0F6-788A761EA85D}"/>
              </a:ext>
            </a:extLst>
          </p:cNvPr>
          <p:cNvSpPr/>
          <p:nvPr/>
        </p:nvSpPr>
        <p:spPr>
          <a:xfrm>
            <a:off x="868523" y="2063509"/>
            <a:ext cx="1558394" cy="752317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</a:t>
            </a:r>
          </a:p>
          <a:p>
            <a:pPr algn="ctr"/>
            <a:r>
              <a:rPr lang="es-CO" kern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</a:t>
            </a:r>
          </a:p>
        </p:txBody>
      </p:sp>
      <p:sp>
        <p:nvSpPr>
          <p:cNvPr id="20" name="Rectángulo: esquinas diagonales cortadas 19">
            <a:extLst>
              <a:ext uri="{FF2B5EF4-FFF2-40B4-BE49-F238E27FC236}">
                <a16:creationId xmlns:a16="http://schemas.microsoft.com/office/drawing/2014/main" id="{334AD1B1-BE7D-658E-3BD3-A2D4AFF9ED54}"/>
              </a:ext>
            </a:extLst>
          </p:cNvPr>
          <p:cNvSpPr/>
          <p:nvPr/>
        </p:nvSpPr>
        <p:spPr>
          <a:xfrm>
            <a:off x="3108945" y="1997202"/>
            <a:ext cx="8214532" cy="884932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 sistema de base de datos que gestione de forma segura y eficiente la información de la empresa, optimizando procesos internos y mejorando la eficiencia operativa.</a:t>
            </a:r>
          </a:p>
        </p:txBody>
      </p:sp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37439601-3484-3002-ED52-F0C7F1BD484E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>
            <a:off x="2426917" y="2439668"/>
            <a:ext cx="682028" cy="12700"/>
          </a:xfrm>
          <a:prstGeom prst="curvedConnector3">
            <a:avLst>
              <a:gd name="adj1" fmla="val 94182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064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68C2D57-54D9-121A-2402-793040EEA370}"/>
              </a:ext>
            </a:extLst>
          </p:cNvPr>
          <p:cNvSpPr txBox="1"/>
          <p:nvPr/>
        </p:nvSpPr>
        <p:spPr>
          <a:xfrm>
            <a:off x="1974376" y="2793714"/>
            <a:ext cx="8243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Metodología</a:t>
            </a:r>
            <a:endParaRPr lang="es-CO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25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174F27-ECFA-9EFA-B3F2-2FDD0EE1A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adroTexto 59">
            <a:extLst>
              <a:ext uri="{FF2B5EF4-FFF2-40B4-BE49-F238E27FC236}">
                <a16:creationId xmlns:a16="http://schemas.microsoft.com/office/drawing/2014/main" id="{AC1E200D-C09A-5248-4D15-68A9F523D457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Técnicas de recolección de información</a:t>
            </a:r>
          </a:p>
        </p:txBody>
      </p:sp>
      <p:sp>
        <p:nvSpPr>
          <p:cNvPr id="61" name="Rectángulo: esquinas diagonales cortadas 60">
            <a:extLst>
              <a:ext uri="{FF2B5EF4-FFF2-40B4-BE49-F238E27FC236}">
                <a16:creationId xmlns:a16="http://schemas.microsoft.com/office/drawing/2014/main" id="{7F115663-015E-4AC1-E881-271D607A529A}"/>
              </a:ext>
            </a:extLst>
          </p:cNvPr>
          <p:cNvSpPr/>
          <p:nvPr/>
        </p:nvSpPr>
        <p:spPr>
          <a:xfrm>
            <a:off x="1428643" y="1857475"/>
            <a:ext cx="3786494" cy="65371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Entrevista</a:t>
            </a:r>
          </a:p>
        </p:txBody>
      </p:sp>
      <p:sp>
        <p:nvSpPr>
          <p:cNvPr id="64" name="Rectángulo: esquinas diagonales cortadas 63">
            <a:extLst>
              <a:ext uri="{FF2B5EF4-FFF2-40B4-BE49-F238E27FC236}">
                <a16:creationId xmlns:a16="http://schemas.microsoft.com/office/drawing/2014/main" id="{25046953-5494-B388-22F0-DC128D652431}"/>
              </a:ext>
            </a:extLst>
          </p:cNvPr>
          <p:cNvSpPr/>
          <p:nvPr/>
        </p:nvSpPr>
        <p:spPr>
          <a:xfrm>
            <a:off x="6096000" y="1881447"/>
            <a:ext cx="3786494" cy="653711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Revisión Documental </a:t>
            </a:r>
          </a:p>
        </p:txBody>
      </p:sp>
      <p:sp>
        <p:nvSpPr>
          <p:cNvPr id="69" name="Rectángulo: esquinas diagonales cortadas 68">
            <a:extLst>
              <a:ext uri="{FF2B5EF4-FFF2-40B4-BE49-F238E27FC236}">
                <a16:creationId xmlns:a16="http://schemas.microsoft.com/office/drawing/2014/main" id="{CBF3EB84-E83E-0DAE-9ED1-F42FF8B2B4FE}"/>
              </a:ext>
            </a:extLst>
          </p:cNvPr>
          <p:cNvSpPr/>
          <p:nvPr/>
        </p:nvSpPr>
        <p:spPr>
          <a:xfrm>
            <a:off x="6096000" y="3905406"/>
            <a:ext cx="3786494" cy="1189046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Libros contables de la empresa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Registros manuales de ventas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Inventario actual</a:t>
            </a:r>
            <a:endParaRPr lang="es-CO" sz="16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Rectángulo: esquinas diagonales cortadas 69">
            <a:extLst>
              <a:ext uri="{FF2B5EF4-FFF2-40B4-BE49-F238E27FC236}">
                <a16:creationId xmlns:a16="http://schemas.microsoft.com/office/drawing/2014/main" id="{E61213B0-C365-BF81-90E6-03C2CDA7AD50}"/>
              </a:ext>
            </a:extLst>
          </p:cNvPr>
          <p:cNvSpPr/>
          <p:nvPr/>
        </p:nvSpPr>
        <p:spPr>
          <a:xfrm>
            <a:off x="6139840" y="5453854"/>
            <a:ext cx="3698813" cy="92487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Panorama claro de las operaciones financieras y de gestión de inventario</a:t>
            </a:r>
            <a:endParaRPr lang="es-CO" sz="16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Rectángulo: esquinas diagonales cortadas 70">
            <a:extLst>
              <a:ext uri="{FF2B5EF4-FFF2-40B4-BE49-F238E27FC236}">
                <a16:creationId xmlns:a16="http://schemas.microsoft.com/office/drawing/2014/main" id="{44F01824-98AE-FCBB-2084-186C09D43DB4}"/>
              </a:ext>
            </a:extLst>
          </p:cNvPr>
          <p:cNvSpPr/>
          <p:nvPr/>
        </p:nvSpPr>
        <p:spPr>
          <a:xfrm>
            <a:off x="6269599" y="3108652"/>
            <a:ext cx="3439296" cy="492359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Procesos y registros internos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D038C9E-B190-DB52-865A-83EE4B834FC0}"/>
              </a:ext>
            </a:extLst>
          </p:cNvPr>
          <p:cNvSpPr txBox="1"/>
          <p:nvPr/>
        </p:nvSpPr>
        <p:spPr>
          <a:xfrm>
            <a:off x="6977972" y="2652628"/>
            <a:ext cx="270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CO" sz="1600" kern="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Empresa ElectriTorres</a:t>
            </a:r>
            <a:endParaRPr lang="es-CO" sz="1600" kern="1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01DAAC0E-4A7C-F2A2-F8B4-8254DE339807}"/>
              </a:ext>
            </a:extLst>
          </p:cNvPr>
          <p:cNvCxnSpPr>
            <a:cxnSpLocks/>
            <a:stCxn id="69" idx="1"/>
            <a:endCxn id="70" idx="3"/>
          </p:cNvCxnSpPr>
          <p:nvPr/>
        </p:nvCxnSpPr>
        <p:spPr>
          <a:xfrm>
            <a:off x="7989247" y="5094452"/>
            <a:ext cx="0" cy="35940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461D6FEC-08F9-CFAC-250C-2C073DACBC80}"/>
              </a:ext>
            </a:extLst>
          </p:cNvPr>
          <p:cNvSpPr txBox="1"/>
          <p:nvPr/>
        </p:nvSpPr>
        <p:spPr>
          <a:xfrm>
            <a:off x="2446934" y="2655679"/>
            <a:ext cx="1574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Andrés Torres</a:t>
            </a:r>
            <a:endParaRPr lang="es-CO" sz="1600"/>
          </a:p>
        </p:txBody>
      </p:sp>
      <p:sp>
        <p:nvSpPr>
          <p:cNvPr id="76" name="Rectángulo: esquinas diagonales cortadas 75">
            <a:extLst>
              <a:ext uri="{FF2B5EF4-FFF2-40B4-BE49-F238E27FC236}">
                <a16:creationId xmlns:a16="http://schemas.microsoft.com/office/drawing/2014/main" id="{41263778-5DB1-5762-63AE-BD24BE02A9DD}"/>
              </a:ext>
            </a:extLst>
          </p:cNvPr>
          <p:cNvSpPr/>
          <p:nvPr/>
        </p:nvSpPr>
        <p:spPr>
          <a:xfrm>
            <a:off x="2066396" y="3084221"/>
            <a:ext cx="2495234" cy="492359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Dueño</a:t>
            </a:r>
          </a:p>
        </p:txBody>
      </p:sp>
      <p:sp>
        <p:nvSpPr>
          <p:cNvPr id="77" name="Rectángulo: esquinas diagonales cortadas 76">
            <a:extLst>
              <a:ext uri="{FF2B5EF4-FFF2-40B4-BE49-F238E27FC236}">
                <a16:creationId xmlns:a16="http://schemas.microsoft.com/office/drawing/2014/main" id="{F2149870-9CA2-357B-345F-F79F7E60BB83}"/>
              </a:ext>
            </a:extLst>
          </p:cNvPr>
          <p:cNvSpPr/>
          <p:nvPr/>
        </p:nvSpPr>
        <p:spPr>
          <a:xfrm>
            <a:off x="1428643" y="3821527"/>
            <a:ext cx="3786493" cy="250307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92075" algn="l"/>
              </a:tabLst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Debilidades del sistema actual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92075" algn="l"/>
              </a:tabLst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Áreas importantes para mejorar 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92075" algn="l"/>
              </a:tabLst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Expectativas sobre el desarrollo del nuevo programa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Funcionalidades esperadas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Impacto de la implementación</a:t>
            </a:r>
            <a:endParaRPr lang="es-CO" sz="15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265B4FAB-A980-67C1-C44B-7E66DC569090}"/>
              </a:ext>
            </a:extLst>
          </p:cNvPr>
          <p:cNvCxnSpPr>
            <a:cxnSpLocks/>
            <a:stCxn id="76" idx="1"/>
            <a:endCxn id="77" idx="3"/>
          </p:cNvCxnSpPr>
          <p:nvPr/>
        </p:nvCxnSpPr>
        <p:spPr>
          <a:xfrm>
            <a:off x="3314013" y="3576580"/>
            <a:ext cx="7877" cy="24494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235CB8-613F-7CFD-A26B-7AD6CD534A57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>
            <a:off x="7989247" y="3601011"/>
            <a:ext cx="0" cy="30439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8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B4F49-A1F9-3ABF-46BC-4A248DE7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adroTexto 59">
            <a:extLst>
              <a:ext uri="{FF2B5EF4-FFF2-40B4-BE49-F238E27FC236}">
                <a16:creationId xmlns:a16="http://schemas.microsoft.com/office/drawing/2014/main" id="{8EC57C6E-C211-A456-6F82-C7E217C923A4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Kanban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6DE79EB-E76E-2CCF-88A1-8CBED37FD530}"/>
              </a:ext>
            </a:extLst>
          </p:cNvPr>
          <p:cNvSpPr/>
          <p:nvPr/>
        </p:nvSpPr>
        <p:spPr>
          <a:xfrm>
            <a:off x="1099125" y="2748450"/>
            <a:ext cx="4876107" cy="3366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 a los equipos a visualizar el flujo de trabajo.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Establece límites para el trabajo en curso en cada etapa del proceso.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Mide el tiempo que lleva cada tarea.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Ofrece transparencia al proceso de desarrollo de software al mostrar las tareas asignadas a cada desarrollador (En el tablero).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 las prioridades y señala los posibles obstáculos.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5719315-87D1-0F44-8AE4-B3012DDC34E3}"/>
              </a:ext>
            </a:extLst>
          </p:cNvPr>
          <p:cNvSpPr/>
          <p:nvPr/>
        </p:nvSpPr>
        <p:spPr>
          <a:xfrm>
            <a:off x="1099125" y="1989375"/>
            <a:ext cx="1720735" cy="3938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 Principal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6E87D1F-E1B1-0D16-E971-D76FC2CBED2B}"/>
              </a:ext>
            </a:extLst>
          </p:cNvPr>
          <p:cNvSpPr/>
          <p:nvPr/>
        </p:nvSpPr>
        <p:spPr>
          <a:xfrm>
            <a:off x="3135629" y="1995113"/>
            <a:ext cx="7957246" cy="39381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>
                <a:solidFill>
                  <a:schemeClr val="tx1"/>
                </a:solidFill>
              </a:rPr>
              <a:t>Minimizar el trabajo en curso, es decir, trabajar solo en los elementos que se necesitan</a:t>
            </a:r>
          </a:p>
        </p:txBody>
      </p:sp>
      <p:pic>
        <p:nvPicPr>
          <p:cNvPr id="1026" name="Picture 2" descr="Método Kanban: ¿Cómo mejorar la gestión de trabajo? - Transformación ...">
            <a:extLst>
              <a:ext uri="{FF2B5EF4-FFF2-40B4-BE49-F238E27FC236}">
                <a16:creationId xmlns:a16="http://schemas.microsoft.com/office/drawing/2014/main" id="{96FEBA89-7102-FBC7-7B1F-952881F7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32" y="2748450"/>
            <a:ext cx="4482043" cy="266927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41C8230-B2AA-B8E0-1F46-2D36FD6B3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0854" y="5611749"/>
            <a:ext cx="4032021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Odoo S.A. (s. f.). </a:t>
            </a:r>
            <a:r>
              <a:rPr kumimoji="0" lang="es-CO" altLang="es-CO" sz="9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Odoo | Gestión de proyectos de código abierto</a:t>
            </a:r>
            <a:r>
              <a:rPr kumimoji="0" lang="es-CO" altLang="es-CO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Odoo. https://www.odoo.com/es_ES/app/project?network=o&amp;utm_source=bing&amp;utm_medium=cpc&amp;utm_campaign=CO-ES-Project&amp;utm_term=software%20para%20proyectosutm_gclid=&amp;msclkid=07698b1c9f691d69a1d4e302aa4a412b</a:t>
            </a:r>
            <a:endParaRPr kumimoji="0" lang="es-CO" altLang="es-CO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446C1ABD-4DC9-F8FA-D802-71335DEF087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819860" y="2186283"/>
            <a:ext cx="315769" cy="573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77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B3F7D-B634-C8D0-9C88-E25415C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069E916-69E6-79C1-FEF2-B9E5D69D634F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Ciclo de vida - Cascada</a:t>
            </a:r>
          </a:p>
        </p:txBody>
      </p:sp>
      <p:sp>
        <p:nvSpPr>
          <p:cNvPr id="54" name="Rectángulo: esquinas diagonales cortadas 53">
            <a:extLst>
              <a:ext uri="{FF2B5EF4-FFF2-40B4-BE49-F238E27FC236}">
                <a16:creationId xmlns:a16="http://schemas.microsoft.com/office/drawing/2014/main" id="{75A12E85-B91B-A16A-C3BD-E01C73291B99}"/>
              </a:ext>
            </a:extLst>
          </p:cNvPr>
          <p:cNvSpPr/>
          <p:nvPr/>
        </p:nvSpPr>
        <p:spPr>
          <a:xfrm>
            <a:off x="12733998" y="3326593"/>
            <a:ext cx="2224642" cy="1050588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ángulo: esquinas diagonales cortadas 54">
            <a:extLst>
              <a:ext uri="{FF2B5EF4-FFF2-40B4-BE49-F238E27FC236}">
                <a16:creationId xmlns:a16="http://schemas.microsoft.com/office/drawing/2014/main" id="{ADE8730C-F678-72D2-5D87-73215D16BB1D}"/>
              </a:ext>
            </a:extLst>
          </p:cNvPr>
          <p:cNvSpPr/>
          <p:nvPr/>
        </p:nvSpPr>
        <p:spPr>
          <a:xfrm>
            <a:off x="261633" y="2677501"/>
            <a:ext cx="2652538" cy="85122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CO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 las necesidades y partes a implementar incluyendo a los de labor humana</a:t>
            </a:r>
          </a:p>
        </p:txBody>
      </p:sp>
      <p:sp>
        <p:nvSpPr>
          <p:cNvPr id="57" name="Rectángulo: esquinas diagonales cortadas 56">
            <a:extLst>
              <a:ext uri="{FF2B5EF4-FFF2-40B4-BE49-F238E27FC236}">
                <a16:creationId xmlns:a16="http://schemas.microsoft.com/office/drawing/2014/main" id="{4F2BBEED-BDF0-8FE1-C1A2-B0D735BF40AF}"/>
              </a:ext>
            </a:extLst>
          </p:cNvPr>
          <p:cNvSpPr/>
          <p:nvPr/>
        </p:nvSpPr>
        <p:spPr>
          <a:xfrm>
            <a:off x="12733998" y="5049771"/>
            <a:ext cx="2224642" cy="1050588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8ACBCF9C-F7B5-73BC-21A2-7498AB65677D}"/>
              </a:ext>
            </a:extLst>
          </p:cNvPr>
          <p:cNvSpPr/>
          <p:nvPr/>
        </p:nvSpPr>
        <p:spPr>
          <a:xfrm>
            <a:off x="261633" y="3874057"/>
            <a:ext cx="2652538" cy="675720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CO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 requisitos que los usuarios exigen</a:t>
            </a:r>
          </a:p>
        </p:txBody>
      </p:sp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E4391FE1-16A8-AB65-7CF8-1ECF337E1A10}"/>
              </a:ext>
            </a:extLst>
          </p:cNvPr>
          <p:cNvSpPr/>
          <p:nvPr/>
        </p:nvSpPr>
        <p:spPr>
          <a:xfrm>
            <a:off x="295560" y="4911410"/>
            <a:ext cx="2652538" cy="1265767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Especifica la arquitectura del software, componentes, sus relaciones y el dise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ñ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de las actividades humanas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5CA49DD8-9E29-7EE0-5DF0-D1B0C0D022A6}"/>
              </a:ext>
            </a:extLst>
          </p:cNvPr>
          <p:cNvSpPr/>
          <p:nvPr/>
        </p:nvSpPr>
        <p:spPr>
          <a:xfrm>
            <a:off x="3810000" y="1803918"/>
            <a:ext cx="4572000" cy="752905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Construcción d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c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digo del programa con diferentes lenguajes de programaci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y sistemas de gestión de base de datos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F7489042-4C7E-739F-A6C4-3D0BFC5E481B}"/>
              </a:ext>
            </a:extLst>
          </p:cNvPr>
          <p:cNvSpPr/>
          <p:nvPr/>
        </p:nvSpPr>
        <p:spPr>
          <a:xfrm>
            <a:off x="9169601" y="2677501"/>
            <a:ext cx="2652538" cy="851224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omprobar que el software cumpla con los requisitos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ángulo: esquinas diagonales cortadas 10">
            <a:extLst>
              <a:ext uri="{FF2B5EF4-FFF2-40B4-BE49-F238E27FC236}">
                <a16:creationId xmlns:a16="http://schemas.microsoft.com/office/drawing/2014/main" id="{45663B28-BA03-F803-40F6-595587171676}"/>
              </a:ext>
            </a:extLst>
          </p:cNvPr>
          <p:cNvSpPr/>
          <p:nvPr/>
        </p:nvSpPr>
        <p:spPr>
          <a:xfrm>
            <a:off x="9142302" y="4000436"/>
            <a:ext cx="2652538" cy="1050588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Entrega formal del software e instalaci</a:t>
            </a: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de este con capacitaciones del manejo del software.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ángulo: esquinas diagonales cortadas 11">
            <a:extLst>
              <a:ext uri="{FF2B5EF4-FFF2-40B4-BE49-F238E27FC236}">
                <a16:creationId xmlns:a16="http://schemas.microsoft.com/office/drawing/2014/main" id="{376A051F-26B1-5F64-71FB-B55CEA6F61AE}"/>
              </a:ext>
            </a:extLst>
          </p:cNvPr>
          <p:cNvSpPr/>
          <p:nvPr/>
        </p:nvSpPr>
        <p:spPr>
          <a:xfrm>
            <a:off x="9142302" y="5443967"/>
            <a:ext cx="2652538" cy="69125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sz="1200" kern="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s-MX" sz="1200" kern="1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ctualizaciones al software durante su vida operativa</a:t>
            </a:r>
            <a:endParaRPr lang="es-CO" sz="1200" kern="1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AEA0DF4-129D-8BA5-F711-BB360B198F2D}"/>
              </a:ext>
            </a:extLst>
          </p:cNvPr>
          <p:cNvGrpSpPr/>
          <p:nvPr/>
        </p:nvGrpSpPr>
        <p:grpSpPr>
          <a:xfrm>
            <a:off x="3384492" y="2835424"/>
            <a:ext cx="5404424" cy="3441218"/>
            <a:chOff x="3435292" y="2550944"/>
            <a:chExt cx="5404424" cy="3441218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EDC5DA77-2F84-4393-3D04-A4B819D1E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5292" y="2550944"/>
              <a:ext cx="5404424" cy="3441218"/>
              <a:chOff x="1948" y="440"/>
              <a:chExt cx="9053" cy="5501"/>
            </a:xfrm>
          </p:grpSpPr>
          <p:pic>
            <p:nvPicPr>
              <p:cNvPr id="4" name="Picture 7" descr="Imagen que contiene Interfaz de usuario gráfica  Descripción generada automáticamente (Rectángulo)">
                <a:extLst>
                  <a:ext uri="{FF2B5EF4-FFF2-40B4-BE49-F238E27FC236}">
                    <a16:creationId xmlns:a16="http://schemas.microsoft.com/office/drawing/2014/main" id="{76C37412-20C5-8C25-5C5E-F4436F76AA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8" y="440"/>
                <a:ext cx="9053" cy="55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8" descr="Imagen que contiene Interfaz de usuario gráfica  Descripción generada automáticamente (Rectángulo)">
                <a:extLst>
                  <a:ext uri="{FF2B5EF4-FFF2-40B4-BE49-F238E27FC236}">
                    <a16:creationId xmlns:a16="http://schemas.microsoft.com/office/drawing/2014/main" id="{EF468EDC-0EB0-2329-666D-96860B42C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1" y="512"/>
                <a:ext cx="8809" cy="5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88CCE7E3-C5C2-D43B-6E04-A2039C14F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1" y="482"/>
                <a:ext cx="8869" cy="5330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s-CO"/>
              </a:p>
            </p:txBody>
          </p:sp>
        </p:grp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C5CFE3C-D35A-03D3-1ACE-5C5FADCB6FE9}"/>
                </a:ext>
              </a:extLst>
            </p:cNvPr>
            <p:cNvSpPr/>
            <p:nvPr/>
          </p:nvSpPr>
          <p:spPr>
            <a:xfrm>
              <a:off x="3561098" y="2622258"/>
              <a:ext cx="712219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295F7E50-F048-C980-6A30-F76E9CF1D1D8}"/>
                </a:ext>
              </a:extLst>
            </p:cNvPr>
            <p:cNvSpPr/>
            <p:nvPr/>
          </p:nvSpPr>
          <p:spPr>
            <a:xfrm>
              <a:off x="4171333" y="3059596"/>
              <a:ext cx="869287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AF727C0A-8FD4-D72E-7F91-AEBA40F32A9B}"/>
                </a:ext>
              </a:extLst>
            </p:cNvPr>
            <p:cNvSpPr/>
            <p:nvPr/>
          </p:nvSpPr>
          <p:spPr>
            <a:xfrm>
              <a:off x="4915823" y="3412084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5ED37ADB-901C-594D-8F3B-1FF3FD3396E3}"/>
                </a:ext>
              </a:extLst>
            </p:cNvPr>
            <p:cNvSpPr/>
            <p:nvPr/>
          </p:nvSpPr>
          <p:spPr>
            <a:xfrm>
              <a:off x="5519327" y="3925220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4EABFB89-C3CA-C3AC-EABD-034C3BBC19A6}"/>
                </a:ext>
              </a:extLst>
            </p:cNvPr>
            <p:cNvSpPr/>
            <p:nvPr/>
          </p:nvSpPr>
          <p:spPr>
            <a:xfrm>
              <a:off x="6248400" y="4438356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6BA9263F-EB62-5ADF-DF11-EAFDD87A3315}"/>
                </a:ext>
              </a:extLst>
            </p:cNvPr>
            <p:cNvSpPr/>
            <p:nvPr/>
          </p:nvSpPr>
          <p:spPr>
            <a:xfrm>
              <a:off x="6872445" y="4932503"/>
              <a:ext cx="680499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8A08DDC3-09DE-6177-5406-4C1DDF19BFB9}"/>
                </a:ext>
              </a:extLst>
            </p:cNvPr>
            <p:cNvSpPr/>
            <p:nvPr/>
          </p:nvSpPr>
          <p:spPr>
            <a:xfrm>
              <a:off x="7504176" y="5385976"/>
              <a:ext cx="729073" cy="234535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59" name="Conector: curvado 58">
            <a:extLst>
              <a:ext uri="{FF2B5EF4-FFF2-40B4-BE49-F238E27FC236}">
                <a16:creationId xmlns:a16="http://schemas.microsoft.com/office/drawing/2014/main" id="{E4CA4FAB-7D63-2FD6-B60B-10863B007761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5286139" y="3366685"/>
            <a:ext cx="1626073" cy="635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curvado 55">
            <a:extLst>
              <a:ext uri="{FF2B5EF4-FFF2-40B4-BE49-F238E27FC236}">
                <a16:creationId xmlns:a16="http://schemas.microsoft.com/office/drawing/2014/main" id="{15747BD8-46F2-4610-5274-007EB3593FEC}"/>
              </a:ext>
            </a:extLst>
          </p:cNvPr>
          <p:cNvCxnSpPr>
            <a:cxnSpLocks/>
            <a:endCxn id="55" idx="0"/>
          </p:cNvCxnSpPr>
          <p:nvPr/>
        </p:nvCxnSpPr>
        <p:spPr>
          <a:xfrm rot="10800000" flipV="1">
            <a:off x="2914172" y="2997981"/>
            <a:ext cx="614035" cy="1051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8D5A7A5D-0FFC-EC9E-ED0A-1AA283D5466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2914171" y="3452859"/>
            <a:ext cx="1206362" cy="75905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EA2A0EE4-4EF0-087D-D517-1F39B95E9E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30192" y="3854204"/>
            <a:ext cx="1918811" cy="12201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60AEDFAB-9A26-089C-5D6E-CCCE0ADCC2CA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926673" y="3103113"/>
            <a:ext cx="2242928" cy="161972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ado 36">
            <a:extLst>
              <a:ext uri="{FF2B5EF4-FFF2-40B4-BE49-F238E27FC236}">
                <a16:creationId xmlns:a16="http://schemas.microsoft.com/office/drawing/2014/main" id="{C9AF5E20-9506-AF31-A0A0-E0473BD6C96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502144" y="4525730"/>
            <a:ext cx="1640158" cy="6912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FDCBFD42-B3AA-EF17-AD6E-7D6AD79D316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8182449" y="5670456"/>
            <a:ext cx="959853" cy="11913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925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4ac678-bf85-463a-8ea5-55231c780d4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3F8B51F014884FA72288E7F873B397" ma:contentTypeVersion="9" ma:contentTypeDescription="Create a new document." ma:contentTypeScope="" ma:versionID="dcb81489e282ea4a83eb84ca02f9a883">
  <xsd:schema xmlns:xsd="http://www.w3.org/2001/XMLSchema" xmlns:xs="http://www.w3.org/2001/XMLSchema" xmlns:p="http://schemas.microsoft.com/office/2006/metadata/properties" xmlns:ns3="bf4ac678-bf85-463a-8ea5-55231c780d47" xmlns:ns4="3d10c934-b5b7-42c7-9408-0f641b739882" targetNamespace="http://schemas.microsoft.com/office/2006/metadata/properties" ma:root="true" ma:fieldsID="3e871b4473242e0e963c19403da5066c" ns3:_="" ns4:_="">
    <xsd:import namespace="bf4ac678-bf85-463a-8ea5-55231c780d47"/>
    <xsd:import namespace="3d10c934-b5b7-42c7-9408-0f641b7398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4ac678-bf85-463a-8ea5-55231c780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10c934-b5b7-42c7-9408-0f641b73988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B004B-241E-42BD-A1AA-27FB20397F4D}">
  <ds:schemaRefs>
    <ds:schemaRef ds:uri="http://schemas.microsoft.com/office/2006/documentManagement/types"/>
    <ds:schemaRef ds:uri="3d10c934-b5b7-42c7-9408-0f641b739882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bf4ac678-bf85-463a-8ea5-55231c780d4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CE5BBF0-EA0D-4728-84A0-F0702DBE7722}">
  <ds:schemaRefs>
    <ds:schemaRef ds:uri="3d10c934-b5b7-42c7-9408-0f641b739882"/>
    <ds:schemaRef ds:uri="bf4ac678-bf85-463a-8ea5-55231c780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EC25EA-090A-4AD9-A832-7702E84CD8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2036</Words>
  <Application>Microsoft Office PowerPoint</Application>
  <PresentationFormat>Panorámica</PresentationFormat>
  <Paragraphs>167</Paragraphs>
  <Slides>27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Tahoma</vt:lpstr>
      <vt:lpstr>Calibri Light</vt:lpstr>
      <vt:lpstr>Times New Roman</vt:lpstr>
      <vt:lpstr>Calibri</vt:lpstr>
      <vt:lpstr>Arial</vt:lpstr>
      <vt:lpstr>Aptos</vt:lpstr>
      <vt:lpstr>Tema de Office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Catalina Ángel Ángel</dc:creator>
  <cp:lastModifiedBy>Yerson Alexis Solano Alfonso</cp:lastModifiedBy>
  <cp:revision>2</cp:revision>
  <dcterms:created xsi:type="dcterms:W3CDTF">2023-02-22T16:15:48Z</dcterms:created>
  <dcterms:modified xsi:type="dcterms:W3CDTF">2025-11-16T03:58:34Z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0x0101004E3F8B51F014884FA72288E7F873B397</vt:lpwstr>
  </property>
</Properties>
</file>